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1" r:id="rId2"/>
    <p:sldId id="256" r:id="rId3"/>
    <p:sldId id="257" r:id="rId4"/>
    <p:sldId id="258" r:id="rId5"/>
    <p:sldId id="259" r:id="rId6"/>
    <p:sldId id="260" r:id="rId7"/>
    <p:sldId id="261" r:id="rId8"/>
    <p:sldId id="263" r:id="rId9"/>
    <p:sldId id="265" r:id="rId10"/>
    <p:sldId id="300" r:id="rId11"/>
    <p:sldId id="268" r:id="rId12"/>
    <p:sldId id="269" r:id="rId13"/>
    <p:sldId id="280" r:id="rId14"/>
    <p:sldId id="303" r:id="rId15"/>
    <p:sldId id="281" r:id="rId16"/>
    <p:sldId id="271" r:id="rId17"/>
    <p:sldId id="278" r:id="rId18"/>
    <p:sldId id="279" r:id="rId19"/>
    <p:sldId id="282" r:id="rId20"/>
    <p:sldId id="283" r:id="rId21"/>
    <p:sldId id="286" r:id="rId22"/>
    <p:sldId id="304" r:id="rId23"/>
    <p:sldId id="305" r:id="rId24"/>
    <p:sldId id="306" r:id="rId25"/>
    <p:sldId id="307" r:id="rId26"/>
    <p:sldId id="308" r:id="rId27"/>
    <p:sldId id="296" r:id="rId28"/>
    <p:sldId id="298" r:id="rId29"/>
    <p:sldId id="302"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ΝΘΗ ΚΩΝΣΤΑΝΤΙΝΑ" initials="ΑΚ" lastIdx="1" clrIdx="0">
    <p:extLst>
      <p:ext uri="{19B8F6BF-5375-455C-9EA6-DF929625EA0E}">
        <p15:presenceInfo xmlns:p15="http://schemas.microsoft.com/office/powerpoint/2012/main" userId="S-1-5-21-823518204-492894223-682003330-7290" providerId="AD"/>
      </p:ext>
    </p:extLst>
  </p:cmAuthor>
  <p:cmAuthor id="2" name="Konstantina Anthi" initials="KA" lastIdx="13" clrIdx="1">
    <p:extLst>
      <p:ext uri="{19B8F6BF-5375-455C-9EA6-DF929625EA0E}">
        <p15:presenceInfo xmlns:p15="http://schemas.microsoft.com/office/powerpoint/2012/main" userId="961983e961179974" providerId="Windows Live"/>
      </p:ext>
    </p:extLst>
  </p:cmAuthor>
  <p:cmAuthor id="3" name="ΣΤΑΥΡΙΝΑΔΗ ΧΡΙΣΤΙΝΑ" initials="ΣΧ" lastIdx="17" clrIdx="2">
    <p:extLst>
      <p:ext uri="{19B8F6BF-5375-455C-9EA6-DF929625EA0E}">
        <p15:presenceInfo xmlns:p15="http://schemas.microsoft.com/office/powerpoint/2012/main" userId="S-1-5-21-823518204-492894223-682003330-4666" providerId="AD"/>
      </p:ext>
    </p:extLst>
  </p:cmAuthor>
  <p:cmAuthor id="4" name="ΚΑΡΑΚΑΣΗΣ ΧΡΗΣΤΟΣ" initials="ΚΧ" lastIdx="5" clrIdx="3">
    <p:extLst>
      <p:ext uri="{19B8F6BF-5375-455C-9EA6-DF929625EA0E}">
        <p15:presenceInfo xmlns:p15="http://schemas.microsoft.com/office/powerpoint/2012/main" userId="ΚΑΡΑΚΑΣΗΣ ΧΡΗΣΤΟ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D6A"/>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13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0CFDF2-9F49-452C-943C-D48B089A28C8}"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336813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CFDF2-9F49-452C-943C-D48B089A28C8}"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920165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CFDF2-9F49-452C-943C-D48B089A28C8}"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283630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0CFDF2-9F49-452C-943C-D48B089A28C8}"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1132047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0CFDF2-9F49-452C-943C-D48B089A28C8}" type="datetimeFigureOut">
              <a:rPr lang="en-US" smtClean="0"/>
              <a:t>5/24/2021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133465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0CFDF2-9F49-452C-943C-D48B089A28C8}"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34431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0CFDF2-9F49-452C-943C-D48B089A28C8}" type="datetimeFigureOut">
              <a:rPr lang="en-US" smtClean="0"/>
              <a:t>5/24/2021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420884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0CFDF2-9F49-452C-943C-D48B089A28C8}" type="datetimeFigureOut">
              <a:rPr lang="en-US" smtClean="0"/>
              <a:t>5/24/2021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2034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CFDF2-9F49-452C-943C-D48B089A28C8}" type="datetimeFigureOut">
              <a:rPr lang="en-US" smtClean="0"/>
              <a:t>5/24/2021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124545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0CFDF2-9F49-452C-943C-D48B089A28C8}"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209423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0CFDF2-9F49-452C-943C-D48B089A28C8}" type="datetimeFigureOut">
              <a:rPr lang="en-US" smtClean="0"/>
              <a:t>5/24/2021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907B20-E68B-4674-983F-0AF0E8891B95}" type="slidenum">
              <a:rPr lang="en-US" smtClean="0"/>
              <a:t>‹#›</a:t>
            </a:fld>
            <a:endParaRPr lang="en-US"/>
          </a:p>
        </p:txBody>
      </p:sp>
    </p:spTree>
    <p:extLst>
      <p:ext uri="{BB962C8B-B14F-4D97-AF65-F5344CB8AC3E}">
        <p14:creationId xmlns:p14="http://schemas.microsoft.com/office/powerpoint/2010/main" val="2395114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stretch>
            <a:fillRect/>
          </a:stretch>
        </p:blipFill>
        <p:spPr>
          <a:xfrm>
            <a:off x="-397" y="-297"/>
            <a:ext cx="9144793" cy="6858594"/>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CFDF2-9F49-452C-943C-D48B089A28C8}" type="datetimeFigureOut">
              <a:rPr lang="en-US" smtClean="0"/>
              <a:t>5/24/2021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07B20-E68B-4674-983F-0AF0E8891B95}" type="slidenum">
              <a:rPr lang="en-US" smtClean="0"/>
              <a:t>‹#›</a:t>
            </a:fld>
            <a:endParaRPr lang="en-US"/>
          </a:p>
        </p:txBody>
      </p:sp>
      <p:pic>
        <p:nvPicPr>
          <p:cNvPr id="8" name="Picture 7"/>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6851176" y="5763202"/>
            <a:ext cx="2129672" cy="593149"/>
          </a:xfrm>
          <a:prstGeom prst="rect">
            <a:avLst/>
          </a:prstGeom>
        </p:spPr>
      </p:pic>
    </p:spTree>
    <p:extLst>
      <p:ext uri="{BB962C8B-B14F-4D97-AF65-F5344CB8AC3E}">
        <p14:creationId xmlns:p14="http://schemas.microsoft.com/office/powerpoint/2010/main" val="37193175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ntagonistikotita.gr/epanek/index.asp" TargetMode="External"/><Relationship Id="rId2" Type="http://schemas.openxmlformats.org/officeDocument/2006/relationships/hyperlink" Target="http://www.ependyseis.gr/mis" TargetMode="External"/><Relationship Id="rId1" Type="http://schemas.openxmlformats.org/officeDocument/2006/relationships/slideLayout" Target="../slideLayouts/slideLayout2.xml"/><Relationship Id="rId6" Type="http://schemas.openxmlformats.org/officeDocument/2006/relationships/hyperlink" Target="http://www.mindev.gr/" TargetMode="External"/><Relationship Id="rId5" Type="http://schemas.openxmlformats.org/officeDocument/2006/relationships/hyperlink" Target="http://www.espa.gr/" TargetMode="External"/><Relationship Id="rId4" Type="http://schemas.openxmlformats.org/officeDocument/2006/relationships/hyperlink" Target="https://www.efepae.gr/frontend/index.ph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mailto:desm-123@otenet.gr" TargetMode="External"/><Relationship Id="rId13" Type="http://schemas.openxmlformats.org/officeDocument/2006/relationships/hyperlink" Target="mailto:aedep@aedep.gr" TargetMode="External"/><Relationship Id="rId3" Type="http://schemas.openxmlformats.org/officeDocument/2006/relationships/hyperlink" Target="http://www.elanet.gr/" TargetMode="External"/><Relationship Id="rId7" Type="http://schemas.openxmlformats.org/officeDocument/2006/relationships/hyperlink" Target="http://www.kepa-/" TargetMode="External"/><Relationship Id="rId12" Type="http://schemas.openxmlformats.org/officeDocument/2006/relationships/hyperlink" Target="http://www.andia.gr/" TargetMode="External"/><Relationship Id="rId2" Type="http://schemas.openxmlformats.org/officeDocument/2006/relationships/hyperlink" Target="mailto:contact@elanet.gr" TargetMode="External"/><Relationship Id="rId1" Type="http://schemas.openxmlformats.org/officeDocument/2006/relationships/slideLayout" Target="../slideLayouts/slideLayout2.xml"/><Relationship Id="rId6" Type="http://schemas.openxmlformats.org/officeDocument/2006/relationships/hyperlink" Target="http://www.e-kepa.gr/" TargetMode="External"/><Relationship Id="rId11" Type="http://schemas.openxmlformats.org/officeDocument/2006/relationships/hyperlink" Target="mailto:andia@otenet.gr" TargetMode="External"/><Relationship Id="rId5" Type="http://schemas.openxmlformats.org/officeDocument/2006/relationships/hyperlink" Target="mailto:info@e-kepa.gr" TargetMode="External"/><Relationship Id="rId15" Type="http://schemas.openxmlformats.org/officeDocument/2006/relationships/hyperlink" Target="http://www.ank.gr/" TargetMode="External"/><Relationship Id="rId10" Type="http://schemas.openxmlformats.org/officeDocument/2006/relationships/hyperlink" Target="http://www.desm-os.gr/" TargetMode="External"/><Relationship Id="rId4" Type="http://schemas.openxmlformats.org/officeDocument/2006/relationships/hyperlink" Target="http://www.diaxeiristiki.g/" TargetMode="External"/><Relationship Id="rId9" Type="http://schemas.openxmlformats.org/officeDocument/2006/relationships/hyperlink" Target="mailto:nfo@desm-os.gr" TargetMode="External"/><Relationship Id="rId14" Type="http://schemas.openxmlformats.org/officeDocument/2006/relationships/hyperlink" Target="mailto:info@ank.gr"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376"/>
            <a:ext cx="9144000" cy="6841247"/>
          </a:xfrm>
          <a:prstGeom prst="rect">
            <a:avLst/>
          </a:prstGeom>
        </p:spPr>
      </p:pic>
      <p:pic>
        <p:nvPicPr>
          <p:cNvPr id="5" name="Picture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932197" y="2540298"/>
            <a:ext cx="5628664" cy="1567677"/>
          </a:xfrm>
          <a:prstGeom prst="rect">
            <a:avLst/>
          </a:prstGeom>
        </p:spPr>
      </p:pic>
    </p:spTree>
    <p:extLst>
      <p:ext uri="{BB962C8B-B14F-4D97-AF65-F5344CB8AC3E}">
        <p14:creationId xmlns:p14="http://schemas.microsoft.com/office/powerpoint/2010/main" val="409881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5</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Προϋποθέσεις συμμετοχής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471044"/>
            <a:ext cx="7886700" cy="4042779"/>
          </a:xfrm>
        </p:spPr>
        <p:txBody>
          <a:bodyPr>
            <a:noAutofit/>
          </a:bodyPr>
          <a:lstStyle/>
          <a:p>
            <a:pPr marL="0" indent="0" algn="just">
              <a:lnSpc>
                <a:spcPct val="100000"/>
              </a:lnSpc>
              <a:buNone/>
            </a:pPr>
            <a:r>
              <a:rPr lang="el-GR" sz="1800" b="1" dirty="0">
                <a:solidFill>
                  <a:srgbClr val="383D6A"/>
                </a:solidFill>
                <a:latin typeface="Verdana" panose="020B0604030504040204" pitchFamily="34" charset="0"/>
                <a:ea typeface="Verdana" panose="020B0604030504040204" pitchFamily="34" charset="0"/>
                <a:cs typeface="Verdana" panose="020B0604030504040204" pitchFamily="34" charset="0"/>
              </a:rPr>
              <a:t>Επισημάνσεις</a:t>
            </a:r>
            <a:r>
              <a:rPr lang="en-US" sz="1800" b="1" dirty="0">
                <a:solidFill>
                  <a:srgbClr val="383D6A"/>
                </a:solidFill>
                <a:latin typeface="Verdana" panose="020B0604030504040204" pitchFamily="34" charset="0"/>
                <a:ea typeface="Verdana" panose="020B0604030504040204" pitchFamily="34" charset="0"/>
                <a:cs typeface="Verdana" panose="020B0604030504040204" pitchFamily="34" charset="0"/>
              </a:rPr>
              <a:t>:</a:t>
            </a:r>
            <a:endParaRPr lang="el-GR" sz="1800" b="1" dirty="0">
              <a:solidFill>
                <a:srgbClr val="383D6A"/>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spcBef>
                <a:spcPts val="450"/>
              </a:spcBef>
              <a:spcAft>
                <a:spcPts val="450"/>
              </a:spcAft>
              <a:buClr>
                <a:schemeClr val="bg1"/>
              </a:buClr>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Ειδικά οι επιχειρήσεις που έχουν συνάψει συμβάσεις δικαιόχρησης (franchise), με την ιδιότητα του δικαιοπαρόχου ή του δικαιοδόχου, δηλώνουν το εν λόγω γεγονός στην αίτηση χρηματοδότησης και ελέγχονται κατά το στάδιο της επαλήθευσης ως προς το αν αποτελούν συνδεδεμένες μεταξύ τους επιχειρήσεις, προκειμένου να προσδιοριστούν οι ενισχύσεις που προσμετρώνται για τον έλεγχο της σώρευσης.</a:t>
            </a:r>
            <a:b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b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l-GR"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l-GR"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n-US"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buNone/>
            </a:pPr>
            <a:endParaRPr lang="en-US"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20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00000"/>
              </a:lnSpc>
              <a:buNone/>
            </a:pPr>
            <a:endParaRPr lang="en-US" sz="4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1919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511654" y="579004"/>
            <a:ext cx="7886700" cy="824768"/>
          </a:xfrm>
        </p:spPr>
        <p:txBody>
          <a:bodyPr>
            <a:normAutofit fontScale="90000"/>
          </a:bodyPr>
          <a:lstStyle/>
          <a:p>
            <a: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t>6. Χρηματοδοτικό σχήμα - Επιδότηση</a:t>
            </a:r>
            <a:b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7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511654" y="1274376"/>
            <a:ext cx="7652708" cy="4496696"/>
          </a:xfrm>
        </p:spPr>
        <p:txBody>
          <a:bodyPr anchor="t">
            <a:noAutofit/>
          </a:bodyPr>
          <a:lstStyle/>
          <a:p>
            <a:pPr algn="just">
              <a:lnSpc>
                <a:spcPct val="150000"/>
              </a:lnSpc>
              <a:spcBef>
                <a:spcPts val="0"/>
              </a:spcBef>
              <a:spcAft>
                <a:spcPts val="600"/>
              </a:spcAft>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Αποδίδεται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μη επιστρεπτέα επιχορήγηση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υπό μορφή Κεφαλαίου Κίνησης που δύναται να ανέλθει σε ποσοστό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έως</a:t>
            </a:r>
            <a:r>
              <a:rPr lang="el-GR"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b="1" dirty="0" smtClean="0">
                <a:solidFill>
                  <a:srgbClr val="383D6A"/>
                </a:solidFill>
                <a:latin typeface="Verdana" panose="020B0604030504040204" pitchFamily="34" charset="0"/>
                <a:ea typeface="Verdana" panose="020B0604030504040204" pitchFamily="34" charset="0"/>
                <a:cs typeface="Times New Roman" panose="02020603050405020304" pitchFamily="18" charset="0"/>
              </a:rPr>
              <a:t>7</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 του ετησίου Κύκλου Εργασιών έτους 2019</a:t>
            </a:r>
            <a:endParaRPr lang="en-US" sz="1600" dirty="0">
              <a:solidFill>
                <a:srgbClr val="383D6A"/>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Bef>
                <a:spcPts val="0"/>
              </a:spcBef>
              <a:spcAft>
                <a:spcPts val="600"/>
              </a:spcAft>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Στις επιχειρήσεις που έχουν κάνει έναρξη εργασιών εντός του 2019 ή εντός του 2020, υπολογίζεται ο ανηγμένος κύκλος εργασιών του έτους έναρξης εργασιών (2019 ή 2020) ως ο συνολικός κύκλος εργασιών έτους (2019 ή 2020) δια των αριθμό ημερών λειτουργίας έτους (2019 ή 2020) επί 365 ή 366 αντιστοίχως.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Σε όλες τις παραπάνω περιπτώσεις, η επιχορήγηση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δεν μπορεί να υπερβαίνει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 ποσό των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100.000 €</a:t>
            </a:r>
            <a:r>
              <a:rPr lang="el-GR" sz="1600" dirty="0">
                <a:solidFill>
                  <a:srgbClr val="383D6A"/>
                </a:solidFill>
                <a:latin typeface="Verdana" panose="020B0604030504040204" pitchFamily="34" charset="0"/>
                <a:ea typeface="Verdana" panose="020B0604030504040204" pitchFamily="34" charset="0"/>
                <a:cs typeface="Times New Roman" panose="02020603050405020304" pitchFamily="18" charset="0"/>
              </a:rPr>
              <a:t>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ανά επιχείρηση (διακριτό ΑΦΜ).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sz="14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90120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582094"/>
            <a:ext cx="7886700" cy="824768"/>
          </a:xfrm>
        </p:spPr>
        <p:txBody>
          <a:bodyPr anchor="t">
            <a:normAutofit fontScale="90000"/>
          </a:bodyPr>
          <a:lstStyle/>
          <a:p>
            <a: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t>7. Επιλέξιμοι Τομείς Δραστηριότητας</a:t>
            </a:r>
            <a:b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7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7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406862"/>
            <a:ext cx="7886700" cy="4841178"/>
          </a:xfrm>
        </p:spPr>
        <p:txBody>
          <a:bodyPr anchor="t">
            <a:normAutofit/>
          </a:bodyPr>
          <a:lstStyle/>
          <a:p>
            <a:pPr marL="0" indent="0">
              <a:lnSpc>
                <a:spcPct val="100000"/>
              </a:lnSpc>
              <a:buNone/>
            </a:pP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Οι επιλέξιμοι ΚΑΔ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σε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τουλάχιστον έναν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εκ των οποίων πρέπει να δραστηριοποιείται η προς ενίσχυση επιχείρηση είναι οι : </a:t>
            </a:r>
          </a:p>
          <a:p>
            <a:pPr marL="0" indent="0">
              <a:lnSpc>
                <a:spcPct val="100000"/>
              </a:lnSpc>
              <a:buNone/>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spcBef>
                <a:spcPts val="0"/>
              </a:spcBef>
              <a:spcAft>
                <a:spcPts val="450"/>
              </a:spcAft>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56.10</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 : Δραστηριότητες υπηρεσιών εστιατορίων και κινητών μονάδων εστίασης</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nSpc>
                <a:spcPct val="10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Περιλαμβάνονται όλοι οι ΚΑΔ της υποκατηγορίας 56.10</a:t>
            </a:r>
          </a:p>
          <a:p>
            <a:pPr indent="0">
              <a:lnSpc>
                <a:spcPct val="100000"/>
              </a:lnSpc>
              <a:spcBef>
                <a:spcPts val="0"/>
              </a:spcBef>
              <a:spcAft>
                <a:spcPts val="450"/>
              </a:spcAft>
              <a:buNone/>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spcBef>
                <a:spcPts val="0"/>
              </a:spcBef>
              <a:spcAft>
                <a:spcPts val="450"/>
              </a:spcAft>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56.21</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 : Δραστηριότητες υπηρεσιών τροφοδοσίας για εκδηλώσεις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nSpc>
                <a:spcPct val="10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Περιλαμβάνονται όλοι οι ΚΑΔ της υποκατηγορίας 56.21</a:t>
            </a:r>
          </a:p>
          <a:p>
            <a:pPr indent="0">
              <a:lnSpc>
                <a:spcPct val="100000"/>
              </a:lnSpc>
              <a:spcBef>
                <a:spcPts val="0"/>
              </a:spcBef>
              <a:spcAft>
                <a:spcPts val="450"/>
              </a:spcAft>
              <a:buNone/>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spcBef>
                <a:spcPts val="0"/>
              </a:spcBef>
              <a:spcAft>
                <a:spcPts val="450"/>
              </a:spcAft>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56.29.20</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 : Άλλες υπηρεσίες εστίασης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nSpc>
                <a:spcPct val="10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Περιλαμβάνονται όλοι οι ΚΑΔ της υποκατηγορίας 56.29.20 </a:t>
            </a:r>
          </a:p>
          <a:p>
            <a:pPr indent="0">
              <a:lnSpc>
                <a:spcPct val="100000"/>
              </a:lnSpc>
              <a:spcBef>
                <a:spcPts val="0"/>
              </a:spcBef>
              <a:spcAft>
                <a:spcPts val="450"/>
              </a:spcAft>
              <a:buNone/>
            </a:pPr>
            <a:endParaRPr lang="en-US" sz="1600" dirty="0">
              <a:solidFill>
                <a:srgbClr val="383D6A"/>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spcBef>
                <a:spcPts val="0"/>
              </a:spcBef>
              <a:spcAft>
                <a:spcPts val="450"/>
              </a:spcAft>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56.30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 Δραστηριότητες παροχής ποτών</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nSpc>
                <a:spcPct val="10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Περιλαμβάνονται όλοι οι ΚΑΔ της υποκατηγορίας 56.30</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ct val="100000"/>
              </a:lnSpc>
              <a:spcBef>
                <a:spcPts val="0"/>
              </a:spcBef>
              <a:spcAft>
                <a:spcPts val="450"/>
              </a:spcAft>
              <a:buNone/>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00000"/>
              </a:lnSpc>
              <a:buNone/>
            </a:pPr>
            <a:endParaRPr lang="en-US" sz="3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00089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89035" y="653422"/>
            <a:ext cx="7886700" cy="670412"/>
          </a:xfrm>
        </p:spPr>
        <p:txBody>
          <a:bodyPr anchor="t">
            <a:noAutofit/>
          </a:bodyPr>
          <a:lstStyle/>
          <a:p>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8. Επιλέξιμες Δαπάνες</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
            </a:r>
            <a:b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n-US" sz="2400" dirty="0">
                <a:latin typeface="Verdana" panose="020B0604030504040204" pitchFamily="34" charset="0"/>
                <a:ea typeface="Verdana" panose="020B0604030504040204" pitchFamily="34" charset="0"/>
                <a:cs typeface="Times New Roman" panose="02020603050405020304" pitchFamily="18" charset="0"/>
              </a:rPr>
              <a:t/>
            </a:r>
            <a:br>
              <a:rPr lang="en-US" sz="2400" dirty="0">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89035" y="1460312"/>
            <a:ext cx="7886700" cy="4351338"/>
          </a:xfrm>
        </p:spPr>
        <p:txBody>
          <a:bodyPr anchor="t">
            <a:normAutofit/>
          </a:bodyPr>
          <a:lstStyle/>
          <a:p>
            <a:pPr marL="0" indent="0" algn="just">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Η προμήθεια πρώτων υλών, απαραίτητων για τη λειτουργία των επιχειρήσεων, των Κωδικών</a:t>
            </a:r>
          </a:p>
          <a:p>
            <a:pPr marL="257175" indent="-257175" algn="just">
              <a:lnSpc>
                <a:spcPct val="115000"/>
              </a:lnSpc>
              <a:spcBef>
                <a:spcPts val="0"/>
              </a:spcBef>
              <a:buFont typeface="Wingdings" panose="05000000000000000000" pitchFamily="2" charset="2"/>
              <a:buChar char=""/>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361</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i="1" dirty="0">
                <a:solidFill>
                  <a:srgbClr val="5F5F5F"/>
                </a:solidFill>
                <a:latin typeface="Verdana" panose="020B0604030504040204" pitchFamily="34" charset="0"/>
                <a:ea typeface="Verdana" panose="020B0604030504040204" pitchFamily="34" charset="0"/>
                <a:cs typeface="Times New Roman" panose="02020603050405020304" pitchFamily="18" charset="0"/>
              </a:rPr>
              <a:t>Αγορές και δαπάνες στο εσωτερικό της χώρας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just">
              <a:lnSpc>
                <a:spcPct val="115000"/>
              </a:lnSpc>
              <a:spcBef>
                <a:spcPts val="0"/>
              </a:spcBef>
              <a:buFont typeface="Wingdings" panose="05000000000000000000" pitchFamily="2" charset="2"/>
              <a:buChar char=""/>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363</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i="1" dirty="0">
                <a:solidFill>
                  <a:srgbClr val="5F5F5F"/>
                </a:solidFill>
                <a:latin typeface="Verdana" panose="020B0604030504040204" pitchFamily="34" charset="0"/>
                <a:ea typeface="Verdana" panose="020B0604030504040204" pitchFamily="34" charset="0"/>
                <a:cs typeface="Times New Roman" panose="02020603050405020304" pitchFamily="18" charset="0"/>
              </a:rPr>
              <a:t>Λοιπές Εισαγωγές εκτός επενδυτικών αγαθών (πάγια)</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και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just">
              <a:lnSpc>
                <a:spcPct val="115000"/>
              </a:lnSpc>
              <a:spcBef>
                <a:spcPts val="0"/>
              </a:spcBef>
              <a:spcAft>
                <a:spcPts val="600"/>
              </a:spcAft>
              <a:buFont typeface="Wingdings" panose="05000000000000000000" pitchFamily="2" charset="2"/>
              <a:buChar char=""/>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364</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i="1" dirty="0">
                <a:solidFill>
                  <a:srgbClr val="5F5F5F"/>
                </a:solidFill>
                <a:latin typeface="Verdana" panose="020B0604030504040204" pitchFamily="34" charset="0"/>
                <a:ea typeface="Verdana" panose="020B0604030504040204" pitchFamily="34" charset="0"/>
                <a:cs typeface="Times New Roman" panose="02020603050405020304" pitchFamily="18" charset="0"/>
              </a:rPr>
              <a:t>Ενδοκοινοτικές αποκτήσεις αγαθών</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των εντύπων των σχετικών περιοδικών δηλώσεων ΦΠΑ για την περίοδο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1/4/2021 – 31/12/2021</a:t>
            </a:r>
            <a:r>
              <a:rPr lang="el-GR" sz="1600" dirty="0">
                <a:solidFill>
                  <a:srgbClr val="383D6A"/>
                </a:solidFill>
                <a:latin typeface="Verdana" panose="020B0604030504040204" pitchFamily="34" charset="0"/>
                <a:ea typeface="Verdana" panose="020B0604030504040204" pitchFamily="34" charset="0"/>
                <a:cs typeface="Times New Roman" panose="02020603050405020304" pitchFamily="18" charset="0"/>
              </a:rPr>
              <a:t>. </a:t>
            </a:r>
            <a:endParaRPr lang="en-US" sz="1600" dirty="0">
              <a:solidFill>
                <a:srgbClr val="383D6A"/>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 ποσό κεφαλαίου κίνησης που αντιστοιχεί στην παρούσα </a:t>
            </a:r>
            <a:r>
              <a:rPr lang="el-GR" sz="1600" dirty="0">
                <a:solidFill>
                  <a:srgbClr val="383D6A"/>
                </a:solidFill>
                <a:latin typeface="Verdana" panose="020B0604030504040204" pitchFamily="34" charset="0"/>
                <a:ea typeface="Verdana" panose="020B0604030504040204" pitchFamily="34" charset="0"/>
                <a:cs typeface="Times New Roman" panose="02020603050405020304" pitchFamily="18" charset="0"/>
              </a:rPr>
              <a:t>δράση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δεν πρέπει να  υπερβαίνει το 70%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του αθροίσματος των ποσών των 3 κωδικών που αναφέρονται παραπάνω.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l-GR" sz="1400" b="1" dirty="0">
              <a:solidFill>
                <a:srgbClr val="FF0000"/>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n-US" sz="1400" b="1" dirty="0">
              <a:solidFill>
                <a:srgbClr val="FF0000"/>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n-US" sz="1400" dirty="0">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endParaRPr lang="en-US" sz="14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02482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73681" y="612478"/>
            <a:ext cx="7886700" cy="916072"/>
          </a:xfrm>
        </p:spPr>
        <p:txBody>
          <a:bodyPr anchor="t">
            <a:no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9.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Χρονοδιάγραμμα </a:t>
            </a:r>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Υλοποίησης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
            </a:r>
            <a:b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n-US" sz="2400" dirty="0">
                <a:latin typeface="Verdana" panose="020B0604030504040204" pitchFamily="34" charset="0"/>
                <a:ea typeface="Verdana" panose="020B0604030504040204" pitchFamily="34" charset="0"/>
                <a:cs typeface="Times New Roman" panose="02020603050405020304" pitchFamily="18" charset="0"/>
              </a:rPr>
              <a:t/>
            </a:r>
            <a:br>
              <a:rPr lang="en-US" sz="2400" dirty="0">
                <a:latin typeface="Verdana" panose="020B0604030504040204" pitchFamily="34" charset="0"/>
                <a:ea typeface="Verdana" panose="020B0604030504040204" pitchFamily="34" charset="0"/>
                <a:cs typeface="Times New Roman" panose="02020603050405020304" pitchFamily="18" charset="0"/>
              </a:rPr>
            </a:br>
            <a:r>
              <a:rPr lang="en-US" sz="20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r>
            <a:br>
              <a:rPr lang="en-US" sz="2000" dirty="0">
                <a:solidFill>
                  <a:srgbClr val="5F5F5F"/>
                </a:solidFill>
                <a:latin typeface="Verdana" panose="020B0604030504040204" pitchFamily="34" charset="0"/>
                <a:ea typeface="Verdana" panose="020B0604030504040204" pitchFamily="34" charset="0"/>
                <a:cs typeface="Times New Roman" panose="02020603050405020304" pitchFamily="18" charset="0"/>
              </a:rPr>
            </a:br>
            <a:r>
              <a:rPr lang="el-GR" sz="2000" dirty="0">
                <a:solidFill>
                  <a:srgbClr val="383D6A"/>
                </a:solidFill>
                <a:latin typeface="Verdana" panose="020B0604030504040204" pitchFamily="34" charset="0"/>
                <a:ea typeface="Verdana" panose="020B0604030504040204" pitchFamily="34" charset="0"/>
                <a:cs typeface="Times New Roman" panose="02020603050405020304" pitchFamily="18" charset="0"/>
              </a:rPr>
              <a:t/>
            </a:r>
            <a:br>
              <a:rPr lang="el-GR" sz="2000" dirty="0">
                <a:solidFill>
                  <a:srgbClr val="383D6A"/>
                </a:solidFill>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400" b="1" dirty="0">
              <a:solidFill>
                <a:srgbClr val="5F5F5F"/>
              </a:solidFill>
              <a:latin typeface="Verdana" panose="020B0604030504040204" pitchFamily="34" charset="0"/>
              <a:ea typeface="Verdana" panose="020B0604030504040204" pitchFamily="34" charset="0"/>
            </a:endParaRPr>
          </a:p>
        </p:txBody>
      </p:sp>
      <p:sp>
        <p:nvSpPr>
          <p:cNvPr id="5" name="TextBox 4"/>
          <p:cNvSpPr txBox="1"/>
          <p:nvPr/>
        </p:nvSpPr>
        <p:spPr>
          <a:xfrm>
            <a:off x="673681" y="1815152"/>
            <a:ext cx="7801579" cy="1477328"/>
          </a:xfrm>
          <a:prstGeom prst="rect">
            <a:avLst/>
          </a:prstGeom>
          <a:noFill/>
        </p:spPr>
        <p:txBody>
          <a:bodyPr wrap="square" rtlCol="0">
            <a:spAutoFit/>
          </a:bodyPr>
          <a:lstStyle/>
          <a:p>
            <a:r>
              <a:rPr lang="el-GR" dirty="0">
                <a:solidFill>
                  <a:srgbClr val="5F5F5F"/>
                </a:solidFill>
                <a:latin typeface="Verdana" panose="020B0604030504040204" pitchFamily="34" charset="0"/>
                <a:ea typeface="Verdana" panose="020B0604030504040204" pitchFamily="34" charset="0"/>
                <a:cs typeface="Times New Roman" panose="02020603050405020304" pitchFamily="18" charset="0"/>
              </a:rPr>
              <a:t>Ως </a:t>
            </a:r>
            <a: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έναρξη</a:t>
            </a:r>
            <a:r>
              <a:rPr lang="el-GR"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επιλεξιμότητας</a:t>
            </a:r>
            <a:r>
              <a:rPr lang="el-GR" dirty="0">
                <a:solidFill>
                  <a:srgbClr val="5F5F5F"/>
                </a:solidFill>
                <a:latin typeface="Verdana" panose="020B0604030504040204" pitchFamily="34" charset="0"/>
                <a:ea typeface="Verdana" panose="020B0604030504040204" pitchFamily="34" charset="0"/>
                <a:cs typeface="Times New Roman" panose="02020603050405020304" pitchFamily="18" charset="0"/>
              </a:rPr>
              <a:t> ορίζεται η </a:t>
            </a:r>
            <a: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1</a:t>
            </a:r>
            <a:r>
              <a:rPr lang="el-GR" b="1" baseline="30000" dirty="0">
                <a:solidFill>
                  <a:srgbClr val="383D6A"/>
                </a:solidFill>
                <a:latin typeface="Verdana" panose="020B0604030504040204" pitchFamily="34" charset="0"/>
                <a:ea typeface="Verdana" panose="020B0604030504040204" pitchFamily="34" charset="0"/>
                <a:cs typeface="Times New Roman" panose="02020603050405020304" pitchFamily="18" charset="0"/>
              </a:rPr>
              <a:t>η</a:t>
            </a:r>
            <a: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 Απριλίου 2021.</a:t>
            </a:r>
            <a:b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br>
            <a: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
            </a:r>
            <a:b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br>
            <a:r>
              <a:rPr lang="el-GR"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 καταβληθέν κεφάλαιο κίνησης θα πρέπει να έχει αναλωθεί από την ημερομηνία έναρξης </a:t>
            </a:r>
            <a:r>
              <a:rPr lang="el-GR"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επιλεξιμότητας</a:t>
            </a:r>
            <a:r>
              <a:rPr lang="el-GR" dirty="0">
                <a:solidFill>
                  <a:srgbClr val="5F5F5F"/>
                </a:solidFill>
                <a:latin typeface="Verdana" panose="020B0604030504040204" pitchFamily="34" charset="0"/>
                <a:ea typeface="Verdana" panose="020B0604030504040204" pitchFamily="34" charset="0"/>
                <a:cs typeface="Times New Roman" panose="02020603050405020304" pitchFamily="18" charset="0"/>
              </a:rPr>
              <a:t> δαπανών </a:t>
            </a:r>
            <a:r>
              <a:rPr lang="el-GR"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έως 31.12.2021</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endParaRPr lang="en-US" sz="1600" dirty="0"/>
          </a:p>
        </p:txBody>
      </p:sp>
    </p:spTree>
    <p:extLst>
      <p:ext uri="{BB962C8B-B14F-4D97-AF65-F5344CB8AC3E}">
        <p14:creationId xmlns:p14="http://schemas.microsoft.com/office/powerpoint/2010/main" val="2087618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FE0C91AE-E4B5-44AA-96EF-44299841FE68}"/>
              </a:ext>
            </a:extLst>
          </p:cNvPr>
          <p:cNvSpPr>
            <a:spLocks noGrp="1"/>
          </p:cNvSpPr>
          <p:nvPr>
            <p:ph type="title"/>
          </p:nvPr>
        </p:nvSpPr>
        <p:spPr>
          <a:xfrm>
            <a:off x="798218" y="626128"/>
            <a:ext cx="7886700" cy="670412"/>
          </a:xfrm>
        </p:spPr>
        <p:txBody>
          <a:bodyPr anchor="t">
            <a:no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10.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Υλοποίηση - Δαπάνες</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
            </a:r>
            <a:br>
              <a:rPr lang="el-GR" sz="24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n-US" sz="2400" dirty="0">
                <a:latin typeface="Verdana" panose="020B0604030504040204" pitchFamily="34" charset="0"/>
                <a:ea typeface="Verdana" panose="020B0604030504040204" pitchFamily="34" charset="0"/>
                <a:cs typeface="Times New Roman" panose="02020603050405020304" pitchFamily="18" charset="0"/>
              </a:rPr>
              <a:t/>
            </a:r>
            <a:br>
              <a:rPr lang="en-US" sz="2400" dirty="0">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dirty="0">
                <a:latin typeface="Verdana" panose="020B0604030504040204" pitchFamily="34" charset="0"/>
                <a:ea typeface="Verdana" panose="020B0604030504040204" pitchFamily="34" charset="0"/>
                <a:cs typeface="Times New Roman" panose="02020603050405020304" pitchFamily="18" charset="0"/>
              </a:rPr>
              <a:t/>
            </a:r>
            <a:br>
              <a:rPr lang="el-GR" sz="2400" dirty="0">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48092" y="1296540"/>
            <a:ext cx="7886700" cy="4351338"/>
          </a:xfrm>
        </p:spPr>
        <p:txBody>
          <a:bodyPr anchor="t">
            <a:noAutofit/>
          </a:bodyPr>
          <a:lstStyle/>
          <a:p>
            <a:pPr marL="0" indent="0" algn="just">
              <a:lnSpc>
                <a:spcPct val="115000"/>
              </a:lnSpc>
              <a:spcBef>
                <a:spcPts val="0"/>
              </a:spcBef>
              <a:spcAft>
                <a:spcPts val="600"/>
              </a:spcAft>
              <a:buNone/>
            </a:pPr>
            <a:r>
              <a:rPr lang="el-GR" sz="20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Επισημάνσεις </a:t>
            </a:r>
          </a:p>
          <a:p>
            <a:pPr marL="0" indent="0" algn="just">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Αν κατά τον έλεγχο, διαπιστωθεί ότι το ποσό που έχει καταβληθεί είναι μεγαλύτερο από το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70 %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του αθροίσματος των αγορών στους επιλέξιμους κωδικούς, η διαφορά μεταξύ του καταβληθέντος ποσού και του 70% του αθροίσματος δηλωθέντων ποσών, θα αναζητείται ως αχρεωστήτως καταβληθέν ποσό.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15000"/>
              </a:lnSpc>
              <a:spcBef>
                <a:spcPts val="0"/>
              </a:spcBef>
              <a:spcAft>
                <a:spcPts val="600"/>
              </a:spcAft>
              <a:buNone/>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 συνολικό ποσό των επιχορηγήσεων από την παρούσα Δράση και τις Δράσεις των ΠΕΠ δεν πρέπει να υπερβαίνει το άθροισμα των ποσών που αναγράφονται στον Κωδικό 367 του εντύπου των σχετικών περιοδικών δηλώσεων ΦΠΑ για το έτος 2021.</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l-GR" sz="1800" b="1" dirty="0">
              <a:solidFill>
                <a:srgbClr val="FF0000"/>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n-US" sz="1800" b="1" dirty="0">
              <a:solidFill>
                <a:srgbClr val="FF0000"/>
              </a:solidFill>
              <a:latin typeface="Verdana" panose="020B0604030504040204" pitchFamily="34" charset="0"/>
              <a:ea typeface="Verdana" panose="020B0604030504040204" pitchFamily="34" charset="0"/>
              <a:cs typeface="Times New Roman" panose="02020603050405020304" pitchFamily="18" charset="0"/>
            </a:endParaRPr>
          </a:p>
          <a:p>
            <a:pPr indent="0" algn="just">
              <a:lnSpc>
                <a:spcPts val="1125"/>
              </a:lnSpc>
              <a:spcBef>
                <a:spcPts val="0"/>
              </a:spcBef>
              <a:spcAft>
                <a:spcPts val="450"/>
              </a:spcAft>
              <a:buNone/>
            </a:pPr>
            <a:endParaRPr lang="en-US" sz="1800" dirty="0">
              <a:latin typeface="Verdana" panose="020B0604030504040204" pitchFamily="34" charset="0"/>
              <a:ea typeface="Verdana" panose="020B0604030504040204" pitchFamily="34" charset="0"/>
              <a:cs typeface="Times New Roman" panose="02020603050405020304" pitchFamily="18" charset="0"/>
            </a:endParaRPr>
          </a:p>
          <a:p>
            <a:endParaRPr lang="en-US" sz="2000" b="1"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20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4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67403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550481"/>
            <a:ext cx="7886700" cy="824768"/>
          </a:xfrm>
        </p:spPr>
        <p:txBody>
          <a:bodyPr anchor="t">
            <a:no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11.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Υποβολή αίτησης χρηματοδότησης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n-US" sz="2400" dirty="0">
                <a:latin typeface="Verdana" panose="020B0604030504040204" pitchFamily="34" charset="0"/>
                <a:ea typeface="Verdana" panose="020B0604030504040204" pitchFamily="34" charset="0"/>
                <a:cs typeface="Times New Roman" panose="02020603050405020304" pitchFamily="18" charset="0"/>
              </a:rPr>
              <a:t/>
            </a:r>
            <a:br>
              <a:rPr lang="en-US" sz="2400" dirty="0">
                <a:latin typeface="Verdana" panose="020B0604030504040204" pitchFamily="34" charset="0"/>
                <a:ea typeface="Verdana" panose="020B0604030504040204" pitchFamily="34" charset="0"/>
                <a:cs typeface="Times New Roman" panose="02020603050405020304" pitchFamily="18"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962865"/>
            <a:ext cx="7886700" cy="4351338"/>
          </a:xfrm>
        </p:spPr>
        <p:txBody>
          <a:bodyPr anchor="t">
            <a:noAutofit/>
          </a:bodyPr>
          <a:lstStyle/>
          <a:p>
            <a:pPr marL="0" indent="0" algn="just">
              <a:lnSpc>
                <a:spcPct val="150000"/>
              </a:lnSpc>
              <a:spcBef>
                <a:spcPts val="0"/>
              </a:spcBef>
              <a:spcAft>
                <a:spcPts val="450"/>
              </a:spcAft>
              <a:buNone/>
            </a:pPr>
            <a:r>
              <a:rPr lang="el-GR" sz="1400" b="1" dirty="0">
                <a:solidFill>
                  <a:srgbClr val="383D6A"/>
                </a:solidFill>
                <a:latin typeface="Verdana" panose="020B0604030504040204" pitchFamily="34" charset="0"/>
                <a:ea typeface="Verdana" panose="020B0604030504040204" pitchFamily="34" charset="0"/>
                <a:cs typeface="Verdana" panose="020B0604030504040204" pitchFamily="34" charset="0"/>
              </a:rPr>
              <a:t>Ηλεκτρονική υποβολή </a:t>
            </a:r>
          </a:p>
          <a:p>
            <a:pPr algn="just">
              <a:lnSpc>
                <a:spcPct val="150000"/>
              </a:lnSpc>
              <a:spcBef>
                <a:spcPts val="0"/>
              </a:spcBef>
              <a:spcAft>
                <a:spcPts val="450"/>
              </a:spcAft>
              <a:buFont typeface="Wingdings" panose="05000000000000000000" pitchFamily="2" charset="2"/>
              <a:buChar char="v"/>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Υποβολή στο Πληροφοριακό Σύστημα Κρατικών Ενισχύσεων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www.ependyseis.gr/mis</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Bef>
                <a:spcPts val="0"/>
              </a:spcBef>
              <a:spcAft>
                <a:spcPts val="450"/>
              </a:spcAft>
              <a:buFont typeface="Wingdings" panose="05000000000000000000" pitchFamily="2" charset="2"/>
              <a:buChar char="v"/>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Την Πρόσκληση με το Υπόδειγμα  της Ηλεκτρονικής Υποβολής Αίτησης Χρηματοδότησης, όπως και όλα τα συνοδευτικά έντυπα της παρούσας πρόσκλησης, οι ενδιαφερόμενοι μπορούν να τα βρουν στους παρακάτω δικτυακούς τόπους: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ΕΥΔ ΕΠΑνΕΚ :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hlinkClick r:id="rId3"/>
              </a:rPr>
              <a:t>www.antagonistikotita.gr</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ΕΦΕΠΑΕ :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hlinkClick r:id="rId4"/>
              </a:rPr>
              <a:t>www.efepae.gr</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ΕΣΠΑ: </a:t>
            </a:r>
            <a:r>
              <a:rPr lang="en-GB" sz="1600" u="sng" dirty="0">
                <a:solidFill>
                  <a:srgbClr val="5F5F5F"/>
                </a:solidFill>
                <a:latin typeface="Verdana" panose="020B0604030504040204" pitchFamily="34" charset="0"/>
                <a:ea typeface="Verdana" panose="020B0604030504040204" pitchFamily="34" charset="0"/>
                <a:cs typeface="Times New Roman" panose="02020603050405020304" pitchFamily="18" charset="0"/>
                <a:hlinkClick r:id="rId5"/>
              </a:rPr>
              <a:t>www.espa.gr</a:t>
            </a:r>
            <a:endParaRPr lang="el-GR" sz="1600" u="sng"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spcBef>
                <a:spcPts val="0"/>
              </a:spcBef>
              <a:spcAft>
                <a:spcPts val="450"/>
              </a:spcAft>
              <a:buNone/>
            </a:pPr>
            <a:r>
              <a:rPr lang="el-GR" sz="1600" dirty="0">
                <a:latin typeface="Verdana" panose="020B0604030504040204" pitchFamily="34" charset="0"/>
                <a:ea typeface="Verdana" panose="020B0604030504040204" pitchFamily="34" charset="0"/>
                <a:cs typeface="Times New Roman" panose="02020603050405020304" pitchFamily="18" charset="0"/>
              </a:rPr>
              <a:t>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Υπουργείο Ανάπτυξης και Επενδύσεων: </a:t>
            </a:r>
            <a:r>
              <a:rPr lang="en-US" sz="1600" dirty="0">
                <a:solidFill>
                  <a:schemeClr val="accent1"/>
                </a:solidFill>
                <a:latin typeface="Verdana" panose="020B0604030504040204" pitchFamily="34" charset="0"/>
                <a:ea typeface="Verdana" panose="020B060403050404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www</a:t>
            </a:r>
            <a:r>
              <a:rPr lang="el-GR" sz="1600" dirty="0">
                <a:solidFill>
                  <a:schemeClr val="accent1"/>
                </a:solidFill>
                <a:latin typeface="Verdana" panose="020B0604030504040204" pitchFamily="34" charset="0"/>
                <a:ea typeface="Verdana" panose="020B060403050404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a:t>
            </a:r>
            <a:r>
              <a:rPr lang="en-US" sz="1600" dirty="0" err="1">
                <a:solidFill>
                  <a:schemeClr val="accent1"/>
                </a:solidFill>
                <a:latin typeface="Verdana" panose="020B0604030504040204" pitchFamily="34" charset="0"/>
                <a:ea typeface="Verdana" panose="020B060403050404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mindev</a:t>
            </a:r>
            <a:r>
              <a:rPr lang="el-GR" sz="1600" dirty="0">
                <a:solidFill>
                  <a:schemeClr val="accent1"/>
                </a:solidFill>
                <a:latin typeface="Verdana" panose="020B0604030504040204" pitchFamily="34" charset="0"/>
                <a:ea typeface="Verdana" panose="020B060403050404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a:t>
            </a:r>
            <a:r>
              <a:rPr lang="en-US" sz="1600" dirty="0">
                <a:solidFill>
                  <a:schemeClr val="accent1"/>
                </a:solidFill>
                <a:latin typeface="Verdana" panose="020B0604030504040204" pitchFamily="34" charset="0"/>
                <a:ea typeface="Verdana" panose="020B060403050404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gr</a:t>
            </a:r>
            <a:r>
              <a:rPr lang="en-US" sz="16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 </a:t>
            </a:r>
          </a:p>
          <a:p>
            <a:pPr marL="0" indent="0" algn="just">
              <a:lnSpc>
                <a:spcPct val="150000"/>
              </a:lnSpc>
              <a:spcBef>
                <a:spcPts val="0"/>
              </a:spcBef>
              <a:spcAft>
                <a:spcPts val="450"/>
              </a:spcAft>
              <a:buNone/>
            </a:pPr>
            <a:r>
              <a:rPr lang="el-GR" sz="1400" b="1" dirty="0">
                <a:solidFill>
                  <a:srgbClr val="383D6A"/>
                </a:solidFill>
                <a:latin typeface="Verdana" panose="020B0604030504040204" pitchFamily="34" charset="0"/>
                <a:ea typeface="Verdana" panose="020B0604030504040204" pitchFamily="34" charset="0"/>
                <a:cs typeface="Verdana" panose="020B0604030504040204" pitchFamily="34" charset="0"/>
              </a:rPr>
              <a:t>Προσοχή το μέγεθος κάθε δικαιολογητικού που υποβάλεται δεν θα πρέπει να ξεπερνά τα 10ΜΒ και το σύνολο να μη ξεπερνάει τα 50 ΜΒ</a:t>
            </a:r>
          </a:p>
          <a:p>
            <a:pPr indent="0" algn="just">
              <a:lnSpc>
                <a:spcPts val="1125"/>
              </a:lnSpc>
              <a:spcBef>
                <a:spcPts val="0"/>
              </a:spcBef>
              <a:spcAft>
                <a:spcPts val="450"/>
              </a:spcAft>
              <a:buNone/>
            </a:pPr>
            <a:endParaRPr lang="en-US" sz="400" dirty="0">
              <a:latin typeface="Verdana" panose="020B0604030504040204" pitchFamily="34" charset="0"/>
              <a:ea typeface="Verdana" panose="020B0604030504040204" pitchFamily="34" charset="0"/>
              <a:cs typeface="Times New Roman" panose="02020603050405020304" pitchFamily="18" charset="0"/>
            </a:endParaRPr>
          </a:p>
          <a:p>
            <a:endParaRPr lang="en-US" sz="500" b="1"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endParaRPr lang="en-US" sz="4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5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55077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519467" y="661104"/>
            <a:ext cx="7886700" cy="554831"/>
          </a:xfrm>
        </p:spPr>
        <p:txBody>
          <a:bodyPr anchor="t">
            <a:no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12.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Χρονοδιάγραμμα Δράσης</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r>
            <a:b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br>
            <a:r>
              <a:rPr lang="en-US" sz="2400" dirty="0">
                <a:latin typeface="Verdana" panose="020B0604030504040204" pitchFamily="34" charset="0"/>
                <a:ea typeface="Verdana" panose="020B0604030504040204" pitchFamily="34" charset="0"/>
                <a:cs typeface="Times New Roman" panose="02020603050405020304" pitchFamily="18" charset="0"/>
              </a:rPr>
              <a:t/>
            </a:r>
            <a:br>
              <a:rPr lang="en-US" sz="2400" dirty="0">
                <a:latin typeface="Verdana" panose="020B0604030504040204" pitchFamily="34" charset="0"/>
                <a:ea typeface="Verdana" panose="020B0604030504040204" pitchFamily="34" charset="0"/>
                <a:cs typeface="Times New Roman" panose="02020603050405020304" pitchFamily="18" charset="0"/>
              </a:rPr>
            </a:br>
            <a:endParaRPr lang="en-US" sz="2400" b="1" dirty="0">
              <a:solidFill>
                <a:srgbClr val="5F5F5F"/>
              </a:solidFill>
              <a:latin typeface="Verdana" panose="020B0604030504040204" pitchFamily="34" charset="0"/>
              <a:ea typeface="Verdana" panose="020B0604030504040204" pitchFamily="34" charset="0"/>
            </a:endParaRPr>
          </a:p>
        </p:txBody>
      </p:sp>
      <p:sp>
        <p:nvSpPr>
          <p:cNvPr id="3" name="TextBox 2"/>
          <p:cNvSpPr txBox="1"/>
          <p:nvPr/>
        </p:nvSpPr>
        <p:spPr>
          <a:xfrm>
            <a:off x="519467" y="2361062"/>
            <a:ext cx="8146861" cy="923330"/>
          </a:xfrm>
          <a:prstGeom prst="rect">
            <a:avLst/>
          </a:prstGeom>
          <a:noFill/>
        </p:spPr>
        <p:txBody>
          <a:bodyPr wrap="square" rtlCol="0">
            <a:spAutoFit/>
          </a:bodyPr>
          <a:lstStyle/>
          <a:p>
            <a:r>
              <a:rPr lang="el-GR" dirty="0">
                <a:solidFill>
                  <a:srgbClr val="5F5F5F"/>
                </a:solidFill>
                <a:latin typeface="Verdana" panose="020B0604030504040204" pitchFamily="34" charset="0"/>
                <a:ea typeface="Verdana" panose="020B0604030504040204" pitchFamily="34" charset="0"/>
              </a:rPr>
              <a:t>Η πρόσκληση θα παραμείνει ανοιχτή από </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14</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05</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/2021</a:t>
            </a:r>
            <a:r>
              <a:rPr lang="el-GR" dirty="0">
                <a:solidFill>
                  <a:srgbClr val="383D6A"/>
                </a:solidFill>
                <a:latin typeface="Verdana" panose="020B0604030504040204" pitchFamily="34" charset="0"/>
                <a:ea typeface="Verdana" panose="020B0604030504040204" pitchFamily="34" charset="0"/>
                <a:cs typeface="Verdana" panose="020B0604030504040204" pitchFamily="34" charset="0"/>
              </a:rPr>
              <a:t>, ώρα </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10</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:00</a:t>
            </a:r>
            <a:r>
              <a:rPr lang="el-GR" dirty="0">
                <a:solidFill>
                  <a:srgbClr val="383D6A"/>
                </a:solidFill>
                <a:latin typeface="Verdana" panose="020B0604030504040204" pitchFamily="34" charset="0"/>
                <a:ea typeface="Verdana" panose="020B0604030504040204" pitchFamily="34" charset="0"/>
                <a:cs typeface="Verdana" panose="020B0604030504040204" pitchFamily="34" charset="0"/>
              </a:rPr>
              <a:t> </a:t>
            </a:r>
            <a:r>
              <a:rPr lang="el-GR" dirty="0">
                <a:solidFill>
                  <a:srgbClr val="5F5F5F"/>
                </a:solidFill>
                <a:latin typeface="Verdana" panose="020B0604030504040204" pitchFamily="34" charset="0"/>
                <a:ea typeface="Verdana" panose="020B0604030504040204" pitchFamily="34" charset="0"/>
              </a:rPr>
              <a:t>και</a:t>
            </a:r>
            <a:r>
              <a:rPr lang="el-GR"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l-GR" dirty="0">
                <a:solidFill>
                  <a:srgbClr val="5F5F5F"/>
                </a:solidFill>
                <a:latin typeface="Verdana" panose="020B0604030504040204" pitchFamily="34" charset="0"/>
                <a:ea typeface="Verdana" panose="020B0604030504040204" pitchFamily="34" charset="0"/>
              </a:rPr>
              <a:t>έως την </a:t>
            </a:r>
            <a:r>
              <a:rPr lang="en-US" dirty="0">
                <a:solidFill>
                  <a:srgbClr val="5F5F5F"/>
                </a:solidFill>
                <a:latin typeface="Verdana" panose="020B0604030504040204" pitchFamily="34" charset="0"/>
                <a:ea typeface="Verdana" panose="020B0604030504040204" pitchFamily="34" charset="0"/>
              </a:rPr>
              <a:t> </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30</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07</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/2021</a:t>
            </a:r>
            <a:r>
              <a:rPr lang="el-GR" dirty="0">
                <a:solidFill>
                  <a:srgbClr val="5F5F5F"/>
                </a:solidFill>
                <a:latin typeface="Verdana" panose="020B0604030504040204" pitchFamily="34" charset="0"/>
                <a:ea typeface="Verdana" panose="020B0604030504040204" pitchFamily="34" charset="0"/>
              </a:rPr>
              <a:t>, και ώρα </a:t>
            </a:r>
            <a:r>
              <a:rPr lang="en-US" b="1" dirty="0">
                <a:solidFill>
                  <a:srgbClr val="383D6A"/>
                </a:solidFill>
                <a:latin typeface="Verdana" panose="020B0604030504040204" pitchFamily="34" charset="0"/>
                <a:ea typeface="Verdana" panose="020B0604030504040204" pitchFamily="34" charset="0"/>
                <a:cs typeface="Verdana" panose="020B0604030504040204" pitchFamily="34" charset="0"/>
              </a:rPr>
              <a:t>15</a:t>
            </a:r>
            <a:r>
              <a:rPr lang="el-GR" b="1" dirty="0">
                <a:solidFill>
                  <a:srgbClr val="383D6A"/>
                </a:solidFill>
                <a:latin typeface="Verdana" panose="020B0604030504040204" pitchFamily="34" charset="0"/>
                <a:ea typeface="Verdana" panose="020B0604030504040204" pitchFamily="34" charset="0"/>
                <a:cs typeface="Verdana" panose="020B0604030504040204" pitchFamily="34" charset="0"/>
              </a:rPr>
              <a:t>:00</a:t>
            </a:r>
            <a:r>
              <a:rPr lang="el-GR" dirty="0">
                <a:solidFill>
                  <a:srgbClr val="383D6A"/>
                </a:solidFill>
                <a:latin typeface="Verdana" panose="020B0604030504040204" pitchFamily="34" charset="0"/>
                <a:ea typeface="Verdana" panose="020B0604030504040204" pitchFamily="34" charset="0"/>
                <a:cs typeface="Verdana" panose="020B0604030504040204" pitchFamily="34" charset="0"/>
              </a:rPr>
              <a:t>.</a:t>
            </a:r>
            <a:endParaRPr lang="en-US" dirty="0">
              <a:solidFill>
                <a:srgbClr val="383D6A"/>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512890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472127" y="626127"/>
            <a:ext cx="7886700" cy="554831"/>
          </a:xfrm>
        </p:spPr>
        <p:txBody>
          <a:bodyPr anchor="t">
            <a:norm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13.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Αξιολόγηση Αιτήσεων Χρηματοδότησης </a:t>
            </a:r>
            <a:endParaRPr lang="en-US" sz="2400" b="1" dirty="0">
              <a:solidFill>
                <a:srgbClr val="5F5F5F"/>
              </a:solidFill>
              <a:latin typeface="Verdana" panose="020B0604030504040204" pitchFamily="34" charset="0"/>
              <a:ea typeface="Verdana" panose="020B0604030504040204" pitchFamily="34" charset="0"/>
            </a:endParaRPr>
          </a:p>
        </p:txBody>
      </p:sp>
      <p:sp>
        <p:nvSpPr>
          <p:cNvPr id="2" name="Content Placeholder 1">
            <a:extLst>
              <a:ext uri="{FF2B5EF4-FFF2-40B4-BE49-F238E27FC236}">
                <a16:creationId xmlns:a16="http://schemas.microsoft.com/office/drawing/2014/main" id="{93C1BCB2-3CB4-4886-9AFF-45F34BA843E4}"/>
              </a:ext>
            </a:extLst>
          </p:cNvPr>
          <p:cNvSpPr>
            <a:spLocks noGrp="1"/>
          </p:cNvSpPr>
          <p:nvPr>
            <p:ph idx="1"/>
          </p:nvPr>
        </p:nvSpPr>
        <p:spPr>
          <a:xfrm>
            <a:off x="696889" y="1511726"/>
            <a:ext cx="7191517" cy="4351338"/>
          </a:xfrm>
        </p:spPr>
        <p:txBody>
          <a:bodyPr anchor="t">
            <a:normAutofit/>
          </a:bodyPr>
          <a:lstStyle/>
          <a:p>
            <a:pPr marL="342900" indent="-342900">
              <a:lnSpc>
                <a:spcPct val="115000"/>
              </a:lnSpc>
              <a:spcBef>
                <a:spcPts val="0"/>
              </a:spcBef>
              <a:spcAft>
                <a:spcPts val="600"/>
              </a:spcAft>
              <a:buAutoNum type="arabicPeriod"/>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Η αξιολόγηση των αιτήσεων χρηματοδότησης γίνεται με τη μέθοδο της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άμεσης διαδικασίας (FiFo)</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p>
          <a:p>
            <a:pPr marL="342900" indent="-342900">
              <a:lnSpc>
                <a:spcPct val="115000"/>
              </a:lnSpc>
              <a:spcBef>
                <a:spcPts val="0"/>
              </a:spcBef>
              <a:spcAft>
                <a:spcPts val="600"/>
              </a:spcAft>
              <a:buAutoNum type="arabicPeriod"/>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2. Προϋπόθεση για την επιλεξιμότητα κάθε αίτησης χρηματοδότησης είναι η τήρηση των τυπικών προϋποθέσεων συμμετοχής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15000"/>
              </a:lnSpc>
              <a:spcBef>
                <a:spcPts val="0"/>
              </a:spcBef>
              <a:spcAft>
                <a:spcPts val="600"/>
              </a:spcAft>
              <a:buNone/>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15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3. Με το πέρας της ηλεκτρονικής υποβολής της Αίτησης Χρηματοδότησης (με επισύναψη των οριζόμενων δικαιολογητικών) ακολουθεί η Αξιολόγησή </a:t>
            </a:r>
            <a:r>
              <a:rPr lang="el-GR"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της.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0146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15002" y="667070"/>
            <a:ext cx="7886700" cy="554831"/>
          </a:xfrm>
        </p:spPr>
        <p:txBody>
          <a:bodyPr anchor="t">
            <a:norm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14.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Αξιολόγηση Αιτήσεων Χρηματοδότησης </a:t>
            </a:r>
            <a:endParaRPr lang="en-US" sz="2400" b="1" dirty="0">
              <a:solidFill>
                <a:srgbClr val="5F5F5F"/>
              </a:solidFill>
              <a:latin typeface="Verdana" panose="020B0604030504040204" pitchFamily="34" charset="0"/>
              <a:ea typeface="Verdana" panose="020B0604030504040204" pitchFamily="34" charset="0"/>
            </a:endParaRPr>
          </a:p>
        </p:txBody>
      </p:sp>
      <p:sp>
        <p:nvSpPr>
          <p:cNvPr id="2" name="Content Placeholder 1">
            <a:extLst>
              <a:ext uri="{FF2B5EF4-FFF2-40B4-BE49-F238E27FC236}">
                <a16:creationId xmlns:a16="http://schemas.microsoft.com/office/drawing/2014/main" id="{93C1BCB2-3CB4-4886-9AFF-45F34BA843E4}"/>
              </a:ext>
            </a:extLst>
          </p:cNvPr>
          <p:cNvSpPr>
            <a:spLocks noGrp="1"/>
          </p:cNvSpPr>
          <p:nvPr>
            <p:ph idx="1"/>
          </p:nvPr>
        </p:nvSpPr>
        <p:spPr>
          <a:xfrm>
            <a:off x="738685" y="1590391"/>
            <a:ext cx="7245255" cy="4351338"/>
          </a:xfrm>
        </p:spPr>
        <p:txBody>
          <a:bodyPr anchor="t">
            <a:normAutofit/>
          </a:bodyPr>
          <a:lstStyle/>
          <a:p>
            <a:pPr algn="just">
              <a:lnSpc>
                <a:spcPct val="150000"/>
              </a:lnSpc>
              <a:spcBef>
                <a:spcPts val="0"/>
              </a:spcBef>
              <a:spcAft>
                <a:spcPts val="600"/>
              </a:spcAft>
              <a:buClr>
                <a:srgbClr val="383D6A"/>
              </a:buClr>
              <a:buFont typeface="Wingdings" panose="05000000000000000000" pitchFamily="2" charset="2"/>
              <a:buChar char="ü"/>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Διενεργείται έλεγχος πληρότητας των δικαιολογητικών και πλήρωσης των προϋποθέσεων συμμετοχής,</a:t>
            </a:r>
          </a:p>
          <a:p>
            <a:pPr algn="just">
              <a:lnSpc>
                <a:spcPct val="150000"/>
              </a:lnSpc>
              <a:spcBef>
                <a:spcPts val="0"/>
              </a:spcBef>
              <a:spcAft>
                <a:spcPts val="600"/>
              </a:spcAft>
              <a:buClr>
                <a:srgbClr val="383D6A"/>
              </a:buClr>
              <a:buFont typeface="Wingdings" panose="05000000000000000000" pitchFamily="2" charset="2"/>
              <a:buChar char="ü"/>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Έλεγχος  του πεδίου στο οποίο δηλώνεται το αιτούμενο ποσό ενίσχυσης από τον λήπτη της ενίσχυσης.</a:t>
            </a:r>
          </a:p>
          <a:p>
            <a:pPr algn="just">
              <a:lnSpc>
                <a:spcPct val="150000"/>
              </a:lnSpc>
              <a:spcBef>
                <a:spcPts val="0"/>
              </a:spcBef>
              <a:spcAft>
                <a:spcPts val="600"/>
              </a:spcAft>
              <a:buClr>
                <a:srgbClr val="383D6A"/>
              </a:buClr>
              <a:buFont typeface="Wingdings" panose="05000000000000000000" pitchFamily="2" charset="2"/>
              <a:buChar char="ü"/>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Διενεργείται έλεγχος σώρευσης ενισχύσεων</a:t>
            </a:r>
            <a:endParaRPr lang="en-US" sz="3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4701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1. Σκοπός και Στόχος της Δράσης</a:t>
            </a:r>
            <a:endParaRPr lang="en-US" sz="2400" dirty="0">
              <a:latin typeface="Verdana" panose="020B0604030504040204" pitchFamily="34" charset="0"/>
              <a:ea typeface="Verdana" panose="020B0604030504040204" pitchFamily="34" charset="0"/>
            </a:endParaRPr>
          </a:p>
        </p:txBody>
      </p:sp>
      <p:sp>
        <p:nvSpPr>
          <p:cNvPr id="3" name="Content Placeholder 1"/>
          <p:cNvSpPr txBox="1">
            <a:spLocks/>
          </p:cNvSpPr>
          <p:nvPr/>
        </p:nvSpPr>
        <p:spPr>
          <a:xfrm>
            <a:off x="792626" y="1792246"/>
            <a:ext cx="7245906" cy="243027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Η Δράση στοχεύει στη στήριξη </a:t>
            </a:r>
            <a:r>
              <a:rPr lang="el-GR" sz="1600" dirty="0" err="1">
                <a:solidFill>
                  <a:srgbClr val="5F5F5F"/>
                </a:solidFill>
                <a:latin typeface="Verdana" panose="020B0604030504040204" pitchFamily="34" charset="0"/>
                <a:ea typeface="Verdana" panose="020B0604030504040204" pitchFamily="34" charset="0"/>
                <a:cs typeface="Verdana" panose="020B0604030504040204" pitchFamily="34" charset="0"/>
              </a:rPr>
              <a:t>ΜμΕ</a:t>
            </a: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 και Μεγάλων Επιχειρήσεων του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κλάδου της εστίασης </a:t>
            </a: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για την προμήθεια πρώτων υλών απαραίτητων για την επανεκκίνηση της λειτουργίας τους, υπό το καθεστώς της πανδημίας της νόσου COVID-19.</a:t>
            </a:r>
            <a:endParaRPr lang="el-GR" sz="1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08801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462353"/>
            <a:ext cx="7886700" cy="554831"/>
          </a:xfrm>
        </p:spPr>
        <p:txBody>
          <a:bodyPr anchor="t">
            <a:norm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15.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Επαλήθευση – Πιστοποίηση </a:t>
            </a:r>
            <a:endParaRPr lang="en-US" sz="2400" b="1" dirty="0">
              <a:solidFill>
                <a:srgbClr val="5F5F5F"/>
              </a:solidFill>
              <a:latin typeface="Verdana" panose="020B0604030504040204" pitchFamily="34" charset="0"/>
              <a:ea typeface="Verdana" panose="020B0604030504040204" pitchFamily="34" charset="0"/>
            </a:endParaRPr>
          </a:p>
        </p:txBody>
      </p:sp>
      <p:sp>
        <p:nvSpPr>
          <p:cNvPr id="2" name="Content Placeholder 1">
            <a:extLst>
              <a:ext uri="{FF2B5EF4-FFF2-40B4-BE49-F238E27FC236}">
                <a16:creationId xmlns:a16="http://schemas.microsoft.com/office/drawing/2014/main" id="{93C1BCB2-3CB4-4886-9AFF-45F34BA843E4}"/>
              </a:ext>
            </a:extLst>
          </p:cNvPr>
          <p:cNvSpPr>
            <a:spLocks noGrp="1"/>
          </p:cNvSpPr>
          <p:nvPr>
            <p:ph idx="1"/>
          </p:nvPr>
        </p:nvSpPr>
        <p:spPr>
          <a:xfrm>
            <a:off x="628649" y="1017184"/>
            <a:ext cx="7791165" cy="4351338"/>
          </a:xfrm>
        </p:spPr>
        <p:txBody>
          <a:bodyPr anchor="t">
            <a:noAutofit/>
          </a:bodyPr>
          <a:lstStyle/>
          <a:p>
            <a:pPr marL="0" indent="0" algn="just">
              <a:lnSpc>
                <a:spcPct val="100000"/>
              </a:lnSpc>
              <a:spcBef>
                <a:spcPts val="450"/>
              </a:spcBef>
              <a:spcAft>
                <a:spcPts val="450"/>
              </a:spcAft>
              <a:buNone/>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a:t>
            </a:r>
          </a:p>
          <a:p>
            <a:pPr marL="0" indent="0" algn="just">
              <a:lnSpc>
                <a:spcPct val="100000"/>
              </a:lnSpc>
              <a:spcBef>
                <a:spcPts val="450"/>
              </a:spcBef>
              <a:spcAft>
                <a:spcPts val="450"/>
              </a:spcAft>
              <a:buNone/>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just">
              <a:lnSpc>
                <a:spcPct val="100000"/>
              </a:lnSpc>
              <a:spcBef>
                <a:spcPts val="0"/>
              </a:spcBef>
              <a:spcAft>
                <a:spcPts val="600"/>
              </a:spcAft>
              <a:buFont typeface="Wingdings" panose="05000000000000000000" pitchFamily="2" charset="2"/>
              <a:buChar char=""/>
            </a:pP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Το Αίτημα Επαλήθευσης - Πιστοποίησης πρέπει να υποβληθεί σε ηλεκτρονική μορφή συνοδευόμενο από τα απαιτούμενα δικαιολογητικά και παραδοτέα το αργότερο </a:t>
            </a:r>
            <a:r>
              <a:rPr lang="el-GR" sz="1600" b="1" u="sng" dirty="0">
                <a:solidFill>
                  <a:srgbClr val="383D6A"/>
                </a:solidFill>
                <a:latin typeface="Verdana" panose="020B0604030504040204" pitchFamily="34" charset="0"/>
                <a:ea typeface="Verdana" panose="020B0604030504040204" pitchFamily="34" charset="0"/>
                <a:cs typeface="Tahoma" panose="020B0604030504040204" pitchFamily="34" charset="0"/>
              </a:rPr>
              <a:t>έως την 28.2.2022.</a:t>
            </a:r>
          </a:p>
          <a:p>
            <a:pPr marL="257175" indent="-257175" algn="just">
              <a:lnSpc>
                <a:spcPct val="100000"/>
              </a:lnSpc>
              <a:spcBef>
                <a:spcPts val="0"/>
              </a:spcBef>
              <a:spcAft>
                <a:spcPts val="600"/>
              </a:spcAft>
              <a:buFont typeface="Wingdings" panose="05000000000000000000" pitchFamily="2" charset="2"/>
              <a:buChar char=""/>
            </a:pPr>
            <a:endParaRPr lang="en-US" sz="1600" dirty="0">
              <a:solidFill>
                <a:srgbClr val="5F5F5F"/>
              </a:solidFill>
              <a:latin typeface="Verdana" panose="020B0604030504040204" pitchFamily="34" charset="0"/>
              <a:ea typeface="Verdana" panose="020B0604030504040204" pitchFamily="34" charset="0"/>
              <a:cs typeface="Tahoma" panose="020B0604030504040204" pitchFamily="34" charset="0"/>
            </a:endParaRPr>
          </a:p>
          <a:p>
            <a:pPr marL="0" indent="0" algn="just">
              <a:lnSpc>
                <a:spcPct val="100000"/>
              </a:lnSpc>
              <a:spcBef>
                <a:spcPts val="0"/>
              </a:spcBef>
              <a:spcAft>
                <a:spcPts val="600"/>
              </a:spcAft>
              <a:buNone/>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Σε περίπτωση που δεν υποβληθεί το σχετικό αίτημα από το λήπτη της ενίσχυσης το συνολικά καταβληθέν ποσό ανακτάται εντόκως, σύμφωνα με τα οριζόμενα στη παρούσα Πρόσκληση.</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50177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665377"/>
            <a:ext cx="7886700" cy="1325563"/>
          </a:xfrm>
        </p:spPr>
        <p:txBody>
          <a:bodyPr anchor="t">
            <a:normAutofit/>
          </a:bodyPr>
          <a:lstStyle/>
          <a:p>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16.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Καταβολή Επιχορήγησης</a:t>
            </a:r>
            <a:endParaRPr lang="en-US" sz="2400" b="1" dirty="0">
              <a:solidFill>
                <a:srgbClr val="5F5F5F"/>
              </a:solidFill>
              <a:latin typeface="Verdana" panose="020B0604030504040204" pitchFamily="34" charset="0"/>
              <a:ea typeface="Verdana" panose="020B0604030504040204" pitchFamily="34" charset="0"/>
            </a:endParaRPr>
          </a:p>
        </p:txBody>
      </p:sp>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751480" y="1178033"/>
            <a:ext cx="7886700" cy="4351338"/>
          </a:xfrm>
        </p:spPr>
        <p:txBody>
          <a:bodyPr>
            <a:normAutofit/>
          </a:bodyPr>
          <a:lstStyle/>
          <a:p>
            <a:pPr marL="0" indent="0" algn="just">
              <a:lnSpc>
                <a:spcPts val="1125"/>
              </a:lnSpc>
              <a:spcBef>
                <a:spcPts val="0"/>
              </a:spcBef>
              <a:spcAft>
                <a:spcPts val="450"/>
              </a:spcAft>
              <a:buNone/>
            </a:pPr>
            <a:endParaRPr lang="en-US" sz="2400" dirty="0">
              <a:latin typeface="Verdana" panose="020B0604030504040204" pitchFamily="34" charset="0"/>
              <a:ea typeface="Verdana" panose="020B0604030504040204" pitchFamily="34" charset="0"/>
              <a:cs typeface="Times New Roman" panose="02020603050405020304" pitchFamily="18" charset="0"/>
            </a:endParaRPr>
          </a:p>
          <a:p>
            <a:pPr lvl="0" algn="just">
              <a:lnSpc>
                <a:spcPct val="150000"/>
              </a:lnSpc>
              <a:buClr>
                <a:srgbClr val="383D6A"/>
              </a:buClr>
              <a:buSzPct val="110000"/>
              <a:buFont typeface="Wingdings" panose="05000000000000000000" pitchFamily="2" charset="2"/>
              <a:buChar char="q"/>
            </a:pPr>
            <a:r>
              <a:rPr lang="el-GR" sz="1600" b="1" dirty="0">
                <a:solidFill>
                  <a:srgbClr val="5F5F5F"/>
                </a:solidFill>
                <a:latin typeface="Verdana" panose="020B0604030504040204" pitchFamily="34" charset="0"/>
                <a:ea typeface="Verdana" panose="020B0604030504040204" pitchFamily="34" charset="0"/>
                <a:cs typeface="Verdana" panose="020B0604030504040204" pitchFamily="34" charset="0"/>
              </a:rPr>
              <a:t>1o Βήμα :</a:t>
            </a:r>
            <a:r>
              <a:rPr lang="el-GR" sz="1600" dirty="0">
                <a:latin typeface="Verdana" panose="020B0604030504040204" pitchFamily="34" charset="0"/>
                <a:ea typeface="Verdana" panose="020B0604030504040204" pitchFamily="34" charset="0"/>
                <a:cs typeface="Times New Roman" panose="02020603050405020304" pitchFamily="18" charset="0"/>
              </a:rPr>
              <a:t> </a:t>
            </a:r>
            <a:r>
              <a:rPr lang="el-GR" sz="1600" dirty="0">
                <a:solidFill>
                  <a:srgbClr val="5F5F5F"/>
                </a:solidFill>
                <a:latin typeface="Verdana" panose="020B0604030504040204" pitchFamily="34" charset="0"/>
                <a:ea typeface="Verdana" panose="020B0604030504040204" pitchFamily="34" charset="0"/>
              </a:rPr>
              <a:t>Ο ΕΦΕΠΑΕ εξάγει από το ΠΣΚΕ συγκεντρωτική κατάσταση των εγκεκριμένων αιτήσεων χρηματοδότησης. </a:t>
            </a:r>
          </a:p>
          <a:p>
            <a:pPr algn="just">
              <a:lnSpc>
                <a:spcPct val="150000"/>
              </a:lnSpc>
              <a:spcAft>
                <a:spcPts val="600"/>
              </a:spcAft>
              <a:buClr>
                <a:srgbClr val="383D6A"/>
              </a:buClr>
              <a:buSzPct val="110000"/>
              <a:buFont typeface="Wingdings" panose="05000000000000000000" pitchFamily="2" charset="2"/>
              <a:buChar char="q"/>
            </a:pPr>
            <a:r>
              <a:rPr lang="el-GR" sz="1600" b="1" dirty="0">
                <a:solidFill>
                  <a:srgbClr val="5F5F5F"/>
                </a:solidFill>
                <a:latin typeface="Verdana" panose="020B0604030504040204" pitchFamily="34" charset="0"/>
                <a:ea typeface="Verdana" panose="020B0604030504040204" pitchFamily="34" charset="0"/>
                <a:cs typeface="Verdana" panose="020B0604030504040204" pitchFamily="34" charset="0"/>
              </a:rPr>
              <a:t>2ο Βήμα: </a:t>
            </a:r>
            <a:r>
              <a:rPr lang="el-GR" sz="1600" dirty="0">
                <a:solidFill>
                  <a:srgbClr val="5F5F5F"/>
                </a:solidFill>
                <a:latin typeface="Verdana" panose="020B0604030504040204" pitchFamily="34" charset="0"/>
                <a:ea typeface="Verdana" panose="020B0604030504040204" pitchFamily="34" charset="0"/>
              </a:rPr>
              <a:t>Ο ΕΦΕΠΑΕ προβαίνει σε μεταφορά του οριστικοποιημένου ποσού κάθε Αίτησης Χρηματοδότησης στον τραπεζικό λογαριασμό (ΙΒΑΝ) που είναι άμεσα συνδεδεμένος με την επιχείρηση.</a:t>
            </a:r>
            <a:endParaRPr lang="en-US" sz="1600" dirty="0">
              <a:solidFill>
                <a:srgbClr val="5F5F5F"/>
              </a:solidFill>
              <a:latin typeface="Verdana" panose="020B0604030504040204" pitchFamily="34" charset="0"/>
              <a:ea typeface="Verdana" panose="020B0604030504040204" pitchFamily="34" charset="0"/>
            </a:endParaRPr>
          </a:p>
          <a:p>
            <a:pPr algn="just">
              <a:lnSpc>
                <a:spcPct val="150000"/>
              </a:lnSpc>
              <a:buClr>
                <a:srgbClr val="383D6A"/>
              </a:buClr>
              <a:buSzPct val="110000"/>
              <a:buFont typeface="Wingdings" panose="05000000000000000000" pitchFamily="2" charset="2"/>
              <a:buChar char="q"/>
            </a:pPr>
            <a:r>
              <a:rPr lang="en-US" sz="1600" b="1" dirty="0">
                <a:solidFill>
                  <a:srgbClr val="5F5F5F"/>
                </a:solidFill>
                <a:latin typeface="Verdana" panose="020B0604030504040204" pitchFamily="34" charset="0"/>
                <a:ea typeface="Verdana" panose="020B0604030504040204" pitchFamily="34" charset="0"/>
                <a:cs typeface="Verdana" panose="020B0604030504040204" pitchFamily="34" charset="0"/>
              </a:rPr>
              <a:t>3</a:t>
            </a:r>
            <a:r>
              <a:rPr lang="el-GR" sz="1600" b="1" dirty="0">
                <a:solidFill>
                  <a:srgbClr val="5F5F5F"/>
                </a:solidFill>
                <a:latin typeface="Verdana" panose="020B0604030504040204" pitchFamily="34" charset="0"/>
                <a:ea typeface="Verdana" panose="020B0604030504040204" pitchFamily="34" charset="0"/>
                <a:cs typeface="Verdana" panose="020B0604030504040204" pitchFamily="34" charset="0"/>
              </a:rPr>
              <a:t>ο Βήμα: </a:t>
            </a:r>
            <a:r>
              <a:rPr lang="el-GR" sz="1600" dirty="0">
                <a:solidFill>
                  <a:srgbClr val="5F5F5F"/>
                </a:solidFill>
                <a:latin typeface="Verdana" panose="020B0604030504040204" pitchFamily="34" charset="0"/>
                <a:ea typeface="Verdana" panose="020B0604030504040204" pitchFamily="34" charset="0"/>
              </a:rPr>
              <a:t>Η δημόσια χρηματοδότηση καταβάλλεται απευθείας στον Δικαιούχο της ενίσχυσης </a:t>
            </a:r>
            <a:r>
              <a:rPr lang="el-GR" sz="1800" dirty="0">
                <a:solidFill>
                  <a:srgbClr val="5F5F5F"/>
                </a:solidFill>
                <a:latin typeface="Verdana" panose="020B0604030504040204" pitchFamily="34" charset="0"/>
                <a:ea typeface="Verdana" panose="020B0604030504040204" pitchFamily="34" charset="0"/>
              </a:rPr>
              <a:t>.</a:t>
            </a:r>
            <a:endParaRPr lang="en-US" sz="1800" dirty="0">
              <a:solidFill>
                <a:srgbClr val="5F5F5F"/>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58209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500062"/>
            <a:ext cx="7886700" cy="1325563"/>
          </a:xfrm>
        </p:spPr>
        <p:txBody>
          <a:bodyPr anchor="t">
            <a:normAutofit/>
          </a:bodyPr>
          <a:lstStyle/>
          <a:p>
            <a:pPr lvl="1" algn="just"/>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17.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Υποχρεώσεις</a:t>
            </a:r>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ληπτών ενίσχυσης</a:t>
            </a:r>
          </a:p>
        </p:txBody>
      </p:sp>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628650" y="1334305"/>
            <a:ext cx="7886700" cy="4567641"/>
          </a:xfrm>
        </p:spPr>
        <p:txBody>
          <a:bodyPr>
            <a:normAutofit/>
          </a:bodyPr>
          <a:lstStyle/>
          <a:p>
            <a:pPr marL="0" indent="0" algn="just">
              <a:buNone/>
            </a:pP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Οι λήπτες της ενίσχυσης θα πρέπει να:</a:t>
            </a:r>
          </a:p>
          <a:p>
            <a:pPr marL="0" indent="0" algn="just">
              <a:buNone/>
            </a:pPr>
            <a:endPar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15000"/>
              </a:lnSpc>
              <a:spcBef>
                <a:spcPts val="0"/>
              </a:spcBef>
              <a:spcAft>
                <a:spcPts val="600"/>
              </a:spcAft>
              <a:buFont typeface="+mj-lt"/>
              <a:buAutoNum type="arabicPeriod"/>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είναι υπεύθυνοι για την ορθή τήρηση των όρων και περιορισμών της Πρόσκλησης. Όλα τα δικαιολογητικά που αφορούν την υλοποίηση του φυσικού αντικειμένου της αίτησης χρηματοδότησης πρέπει να τηρούνται τόσο κατά τη διάρκεια της περιόδου υλοποίησης του έργου όσο και μετά απ’ αυτή, για χρονικό διάστημα τουλάχιστον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πέντε</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(5)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ετών</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για τις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μεγάλες επιχειρήσεις </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και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τριών</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(3)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ετών</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για τις </a:t>
            </a:r>
            <a:r>
              <a:rPr lang="el-GR" sz="1600" b="1" dirty="0">
                <a:solidFill>
                  <a:srgbClr val="5F5F5F"/>
                </a:solidFill>
                <a:latin typeface="Verdana" panose="020B0604030504040204" pitchFamily="34" charset="0"/>
                <a:ea typeface="Verdana" panose="020B0604030504040204" pitchFamily="34" charset="0"/>
                <a:cs typeface="Tahoma" panose="020B0604030504040204" pitchFamily="34" charset="0"/>
              </a:rPr>
              <a:t>μικρομεσαίες</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μετά την καταβολή της δημόσιας επιχορήγησης και πάντως όχι μικρότερο από το χρόνο παραγραφής της αξίωσης του Δημοσίου για την επιστροφή αχρεωστήτως καταβληθέντων ποσών που επιβάλλεται από την ισχύουσα νομοθεσία.</a:t>
            </a:r>
          </a:p>
          <a:p>
            <a:pPr marL="342900" indent="-342900" algn="just">
              <a:lnSpc>
                <a:spcPct val="115000"/>
              </a:lnSpc>
              <a:spcBef>
                <a:spcPts val="0"/>
              </a:spcBef>
              <a:spcAft>
                <a:spcPts val="600"/>
              </a:spcAft>
              <a:buFont typeface="+mj-lt"/>
              <a:buAutoNum type="arabicPeriod"/>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είναι υπεύθυνοι εξ’ ολοκλήρου απέναντι στους αρμόδιους Φορείς για την υλοποίηση και την ορθή τήρηση των χρονοδιαγραμμάτων και των λοιπών όρων και περιορισμών.</a:t>
            </a:r>
          </a:p>
          <a:p>
            <a:pPr marL="342900" indent="-342900" algn="just">
              <a:lnSpc>
                <a:spcPct val="115000"/>
              </a:lnSpc>
              <a:spcBef>
                <a:spcPts val="0"/>
              </a:spcBef>
              <a:spcAft>
                <a:spcPts val="600"/>
              </a:spcAft>
              <a:buFont typeface="+mj-lt"/>
              <a:buAutoNum type="arabicPeriod"/>
            </a:pPr>
            <a:endPar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endParaRPr>
          </a:p>
          <a:p>
            <a:pPr marL="0" indent="0" algn="just">
              <a:lnSpc>
                <a:spcPct val="115000"/>
              </a:lnSpc>
              <a:spcBef>
                <a:spcPts val="0"/>
              </a:spcBef>
              <a:spcAft>
                <a:spcPts val="600"/>
              </a:spcAft>
              <a:buNone/>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342900" indent="-342900" algn="just">
              <a:buFont typeface="+mj-lt"/>
              <a:buAutoNum type="arabicPeriod"/>
            </a:pPr>
            <a:endPar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ts val="1125"/>
              </a:lnSpc>
              <a:spcBef>
                <a:spcPts val="0"/>
              </a:spcBef>
              <a:spcAft>
                <a:spcPts val="450"/>
              </a:spcAft>
              <a:buNone/>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85473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433365"/>
            <a:ext cx="7886700" cy="1325563"/>
          </a:xfrm>
        </p:spPr>
        <p:txBody>
          <a:bodyPr anchor="t">
            <a:normAutofit/>
          </a:bodyPr>
          <a:lstStyle/>
          <a:p>
            <a:pPr lvl="1" algn="just"/>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17.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Υποχρεώσεις Ληπτών Ενίσχυσης </a:t>
            </a:r>
          </a:p>
        </p:txBody>
      </p:sp>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628650" y="1376789"/>
            <a:ext cx="7886700" cy="4832941"/>
          </a:xfrm>
        </p:spPr>
        <p:txBody>
          <a:bodyPr>
            <a:noAutofit/>
          </a:bodyPr>
          <a:lstStyle/>
          <a:p>
            <a:pPr marL="342900" indent="-342900" algn="just">
              <a:lnSpc>
                <a:spcPct val="115000"/>
              </a:lnSpc>
              <a:spcBef>
                <a:spcPts val="0"/>
              </a:spcBef>
              <a:spcAft>
                <a:spcPts val="600"/>
              </a:spcAft>
              <a:buFont typeface="+mj-lt"/>
              <a:buAutoNum type="arabicPeriod" startAt="3"/>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Να υποβάλλουν κατά τη διαδικασία επαλήθευσης τα δικαιολογητικά του              Παραρτήματος VI Δικαιολογητικά που συνοδεύουν το αίτημα επαλήθευσης</a:t>
            </a:r>
            <a:endParaRPr lang="en-US" sz="1600" dirty="0">
              <a:solidFill>
                <a:srgbClr val="5F5F5F"/>
              </a:solidFill>
              <a:latin typeface="Verdana" panose="020B0604030504040204" pitchFamily="34" charset="0"/>
              <a:ea typeface="Verdana" panose="020B0604030504040204" pitchFamily="34" charset="0"/>
              <a:cs typeface="Tahoma" panose="020B0604030504040204" pitchFamily="34" charset="0"/>
            </a:endParaRPr>
          </a:p>
          <a:p>
            <a:pPr marL="342900" indent="-342900" algn="just">
              <a:lnSpc>
                <a:spcPct val="115000"/>
              </a:lnSpc>
              <a:spcBef>
                <a:spcPts val="0"/>
              </a:spcBef>
              <a:spcAft>
                <a:spcPts val="600"/>
              </a:spcAft>
              <a:buFont typeface="+mj-lt"/>
              <a:buAutoNum type="arabicPeriod" startAt="3"/>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Να αποδεικνύουν κατά την υποβολή του αιτήματος επαλήθευσης από τα υποβληθέντα δικαιολογητικά ότι δραστηριοποιούνται σε επιλέξιμο ΚΑΔ </a:t>
            </a:r>
            <a:endParaRPr lang="en-US" sz="1600" dirty="0">
              <a:solidFill>
                <a:srgbClr val="5F5F5F"/>
              </a:solidFill>
              <a:latin typeface="Verdana" panose="020B0604030504040204" pitchFamily="34" charset="0"/>
              <a:ea typeface="Verdana" panose="020B0604030504040204" pitchFamily="34" charset="0"/>
              <a:cs typeface="Tahoma" panose="020B0604030504040204" pitchFamily="34" charset="0"/>
            </a:endParaRPr>
          </a:p>
          <a:p>
            <a:pPr marL="342900" indent="-342900" algn="just">
              <a:lnSpc>
                <a:spcPct val="115000"/>
              </a:lnSpc>
              <a:spcBef>
                <a:spcPts val="0"/>
              </a:spcBef>
              <a:spcAft>
                <a:spcPts val="600"/>
              </a:spcAft>
              <a:buFont typeface="+mj-lt"/>
              <a:buAutoNum type="arabicPeriod" startAt="3"/>
            </a:pP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Να δεσμευτούν ότι το άθροισμα του ποσού της δημόσιας χρηματοδότησης από την παρούσα δράση και του ποσού της δημόσιας χρηματοδότησης στο πλαίσιο των δράσεων μη επιστρεπτέας ενίσχυσης επιχειρήσεων που επλήγησαν από την πανδημία COVID-19 των ΠΕΠ  του ΕΣΠΑ, δεν υπερβαίνει το άθροισμα των ποσών που αναγράφονται στον «Κωδικό 367» του εντύπου των περιοδικών δηλώσεων ΦΠΑ του έτους 2021. Σε αντίθετη περίπτωση το υπερβάλλον ποσό της δημόσιας χρηματοδότησης της παρούσας δράσης καταλογίζεται ως αχρεωστήτως καταβληθέν και αναζητείται εντόκως από τ</a:t>
            </a:r>
            <a:r>
              <a:rPr lang="en-US" sz="1600" dirty="0">
                <a:solidFill>
                  <a:srgbClr val="5F5F5F"/>
                </a:solidFill>
                <a:latin typeface="Verdana" panose="020B0604030504040204" pitchFamily="34" charset="0"/>
                <a:ea typeface="Verdana" panose="020B0604030504040204" pitchFamily="34" charset="0"/>
                <a:cs typeface="Tahoma" panose="020B0604030504040204" pitchFamily="34" charset="0"/>
              </a:rPr>
              <a:t>o</a:t>
            </a:r>
            <a:r>
              <a:rPr lang="el-GR" sz="1600" dirty="0">
                <a:solidFill>
                  <a:srgbClr val="5F5F5F"/>
                </a:solidFill>
                <a:latin typeface="Verdana" panose="020B0604030504040204" pitchFamily="34" charset="0"/>
                <a:ea typeface="Verdana" panose="020B0604030504040204" pitchFamily="34" charset="0"/>
                <a:cs typeface="Tahoma" panose="020B0604030504040204" pitchFamily="34" charset="0"/>
              </a:rPr>
              <a:t>  λήπτη της ενίσχυσης</a:t>
            </a:r>
          </a:p>
          <a:p>
            <a:pPr marL="0" indent="0" algn="just">
              <a:lnSpc>
                <a:spcPts val="1125"/>
              </a:lnSpc>
              <a:spcBef>
                <a:spcPts val="0"/>
              </a:spcBef>
              <a:spcAft>
                <a:spcPts val="450"/>
              </a:spcAft>
              <a:buNone/>
            </a:pPr>
            <a:endParaRPr lang="en-US" sz="3200" dirty="0">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sz="3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8128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628650" y="1293362"/>
            <a:ext cx="7886700" cy="4752596"/>
          </a:xfrm>
        </p:spPr>
        <p:txBody>
          <a:bodyPr>
            <a:noAutofit/>
          </a:bodyPr>
          <a:lstStyle/>
          <a:p>
            <a:pPr marL="342900" indent="-342900" algn="just">
              <a:lnSpc>
                <a:spcPct val="115000"/>
              </a:lnSpc>
              <a:spcBef>
                <a:spcPts val="0"/>
              </a:spcBef>
              <a:spcAft>
                <a:spcPts val="600"/>
              </a:spcAft>
              <a:buFont typeface="+mj-lt"/>
              <a:buAutoNum type="arabicPeriod" startAt="6"/>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πραγματοποιούν το σύνολο των ενεργειών μέσω του ΠΣΚΕ διασφαλίζοντας την ακρίβεια, την ποιότητα και πληρότητα των υποβαλλόμενων στοιχείων</a:t>
            </a:r>
          </a:p>
          <a:p>
            <a:pPr marL="342900" indent="-342900" algn="just">
              <a:lnSpc>
                <a:spcPct val="115000"/>
              </a:lnSpc>
              <a:spcBef>
                <a:spcPts val="0"/>
              </a:spcBef>
              <a:spcAft>
                <a:spcPts val="600"/>
              </a:spcAft>
              <a:buFont typeface="+mj-lt"/>
              <a:buAutoNum type="arabicPeriod" startAt="6"/>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λαμβάνουν όλα τα μέτρα πληροφόρησης και δημοσιότητας κατά τα προβλεπόμενα στο άρθρο 115 και στο Παράρτημα ΧΙΙ του Καν. 1303/2013 </a:t>
            </a:r>
          </a:p>
          <a:p>
            <a:pPr marL="342900" indent="-342900" algn="just">
              <a:lnSpc>
                <a:spcPct val="115000"/>
              </a:lnSpc>
              <a:spcBef>
                <a:spcPts val="0"/>
              </a:spcBef>
              <a:spcAft>
                <a:spcPts val="600"/>
              </a:spcAft>
              <a:buFont typeface="+mj-lt"/>
              <a:buAutoNum type="arabicPeriod" startAt="6"/>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παρέχουν στα αρμόδια όργανα κάθε στοιχείο και πληροφορία που αφορούν στο έργο ακόμα και μετά τη λήξη της Δράσης.</a:t>
            </a:r>
          </a:p>
          <a:p>
            <a:pPr marL="342900" indent="-342900" algn="just">
              <a:lnSpc>
                <a:spcPct val="115000"/>
              </a:lnSpc>
              <a:spcBef>
                <a:spcPts val="0"/>
              </a:spcBef>
              <a:spcAft>
                <a:spcPts val="600"/>
              </a:spcAft>
              <a:buFont typeface="+mj-lt"/>
              <a:buAutoNum type="arabicPeriod" startAt="6"/>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τηρούν σε ειδική μερίδα καθ’ όλη τη διάρκεια του έργου, αλλά και στη συνέχεια για 10 έτη από την ημερομηνία καταβολής της επιχορήγησης, όλα τα δικαιολογητικά και παραστατικά στοιχεία των δαπανών του έργου και τα διαθέτουν στα αρμόδια όργανα, εφόσον ζητηθεί σχετικός έλεγχος. </a:t>
            </a:r>
          </a:p>
          <a:p>
            <a:pPr marL="342900" lvl="0" indent="-342900" algn="just">
              <a:lnSpc>
                <a:spcPct val="115000"/>
              </a:lnSpc>
              <a:spcBef>
                <a:spcPts val="0"/>
              </a:spcBef>
              <a:spcAft>
                <a:spcPts val="600"/>
              </a:spcAft>
              <a:buFont typeface="+mj-lt"/>
              <a:buAutoNum type="arabicPeriod" startAt="6"/>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just">
              <a:lnSpc>
                <a:spcPct val="115000"/>
              </a:lnSpc>
              <a:spcBef>
                <a:spcPts val="0"/>
              </a:spcBef>
              <a:spcAft>
                <a:spcPts val="600"/>
              </a:spcAft>
              <a:buFont typeface="+mj-lt"/>
              <a:buAutoNum type="arabicPeriod" startAt="6"/>
            </a:pPr>
            <a:endParaRPr lang="en-US" sz="1600" dirty="0">
              <a:latin typeface="Verdana" panose="020B0604030504040204" pitchFamily="34" charset="0"/>
              <a:ea typeface="Verdana" panose="020B0604030504040204" pitchFamily="34" charset="0"/>
              <a:cs typeface="Times New Roman" panose="02020603050405020304" pitchFamily="18" charset="0"/>
            </a:endParaRPr>
          </a:p>
        </p:txBody>
      </p:sp>
      <p:sp>
        <p:nvSpPr>
          <p:cNvPr id="6" name="Content Placeholder 1">
            <a:extLst>
              <a:ext uri="{FF2B5EF4-FFF2-40B4-BE49-F238E27FC236}">
                <a16:creationId xmlns:a16="http://schemas.microsoft.com/office/drawing/2014/main" id="{69318011-D13F-4DC2-9C25-74074223E80B}"/>
              </a:ext>
            </a:extLst>
          </p:cNvPr>
          <p:cNvSpPr txBox="1">
            <a:spLocks/>
          </p:cNvSpPr>
          <p:nvPr/>
        </p:nvSpPr>
        <p:spPr>
          <a:xfrm>
            <a:off x="751480" y="4461184"/>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5000"/>
              </a:lnSpc>
              <a:spcBef>
                <a:spcPts val="0"/>
              </a:spcBef>
              <a:spcAft>
                <a:spcPts val="600"/>
              </a:spcAft>
              <a:buFont typeface="Arial" panose="020B0604020202020204" pitchFamily="34" charset="0"/>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3">
            <a:extLst>
              <a:ext uri="{FF2B5EF4-FFF2-40B4-BE49-F238E27FC236}">
                <a16:creationId xmlns:a16="http://schemas.microsoft.com/office/drawing/2014/main" id="{FE0C91AE-E4B5-44AA-96EF-44299841FE68}"/>
              </a:ext>
            </a:extLst>
          </p:cNvPr>
          <p:cNvSpPr>
            <a:spLocks noGrp="1"/>
          </p:cNvSpPr>
          <p:nvPr>
            <p:ph type="title"/>
          </p:nvPr>
        </p:nvSpPr>
        <p:spPr>
          <a:xfrm>
            <a:off x="628650" y="500062"/>
            <a:ext cx="7886700" cy="1325563"/>
          </a:xfrm>
        </p:spPr>
        <p:txBody>
          <a:bodyPr anchor="t">
            <a:normAutofit/>
          </a:bodyPr>
          <a:lstStyle/>
          <a:p>
            <a:pPr lvl="1" algn="just"/>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17.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Υποχρεώσεις</a:t>
            </a:r>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ληπτών ενίσχυσης</a:t>
            </a:r>
          </a:p>
        </p:txBody>
      </p:sp>
    </p:spTree>
    <p:extLst>
      <p:ext uri="{BB962C8B-B14F-4D97-AF65-F5344CB8AC3E}">
        <p14:creationId xmlns:p14="http://schemas.microsoft.com/office/powerpoint/2010/main" val="18683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628650" y="1402544"/>
            <a:ext cx="7886700" cy="4351338"/>
          </a:xfrm>
        </p:spPr>
        <p:txBody>
          <a:bodyPr>
            <a:noAutofit/>
          </a:bodyPr>
          <a:lstStyle/>
          <a:p>
            <a:pPr marL="342900" indent="-342900" algn="just">
              <a:lnSpc>
                <a:spcPct val="115000"/>
              </a:lnSpc>
              <a:spcBef>
                <a:spcPts val="0"/>
              </a:spcBef>
              <a:spcAft>
                <a:spcPts val="600"/>
              </a:spcAft>
              <a:buFont typeface="+mj-lt"/>
              <a:buAutoNum type="arabicPeriod" startAt="8"/>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15000"/>
              </a:lnSpc>
              <a:spcBef>
                <a:spcPts val="0"/>
              </a:spcBef>
              <a:spcAft>
                <a:spcPts val="600"/>
              </a:spcAft>
              <a:buFont typeface="+mj-lt"/>
              <a:buAutoNum type="arabicPeriod" startAt="10"/>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επιστρέφουν τα </a:t>
            </a:r>
            <a:r>
              <a:rPr lang="el-GR" sz="1600"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αχρεωστήτως</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καταβληθέντα ποσά της δημόσιας επιχορήγησης σε όλες τις περιπτώσεις εντόκως από την ημερομηνία καταβολής τους, εκτός αν προσδιορίζεται διαφορετικά</a:t>
            </a:r>
          </a:p>
          <a:p>
            <a:pPr marL="342900" indent="-342900" algn="just">
              <a:lnSpc>
                <a:spcPct val="115000"/>
              </a:lnSpc>
              <a:spcBef>
                <a:spcPts val="0"/>
              </a:spcBef>
              <a:spcAft>
                <a:spcPts val="600"/>
              </a:spcAft>
              <a:buFont typeface="+mj-lt"/>
              <a:buAutoNum type="arabicPeriod" startAt="10"/>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15000"/>
              </a:lnSpc>
              <a:spcBef>
                <a:spcPts val="0"/>
              </a:spcBef>
              <a:spcAft>
                <a:spcPts val="600"/>
              </a:spcAft>
              <a:buFont typeface="+mj-lt"/>
              <a:buAutoNum type="arabicPeriod" startAt="10"/>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αποδέχονται να δημοσιευτούν σχετικές πληροφορίες σχετικά με την ενίσχυση που τους χορηγήθηκε, σύμφωνα με τη φόρμα του Παραρτήματος VII της Πρόσκλησης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nSpc>
                <a:spcPct val="115000"/>
              </a:lnSpc>
              <a:spcBef>
                <a:spcPts val="0"/>
              </a:spcBef>
              <a:spcAft>
                <a:spcPts val="600"/>
              </a:spcAft>
              <a:buFont typeface="+mj-lt"/>
              <a:buAutoNum type="arabicPeriod" startAt="8"/>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nSpc>
                <a:spcPct val="115000"/>
              </a:lnSpc>
              <a:spcBef>
                <a:spcPts val="0"/>
              </a:spcBef>
              <a:spcAft>
                <a:spcPts val="600"/>
              </a:spcAft>
              <a:buFont typeface="+mj-lt"/>
              <a:buAutoNum type="arabicPeriod" startAt="8"/>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marL="0" indent="0">
              <a:lnSpc>
                <a:spcPct val="115000"/>
              </a:lnSpc>
              <a:spcBef>
                <a:spcPts val="0"/>
              </a:spcBef>
              <a:spcAft>
                <a:spcPts val="600"/>
              </a:spcAft>
              <a:buNone/>
            </a:pPr>
            <a:endParaRPr lang="en-US" sz="1600" dirty="0">
              <a:latin typeface="Verdana" panose="020B0604030504040204" pitchFamily="34" charset="0"/>
              <a:ea typeface="Verdana" panose="020B0604030504040204" pitchFamily="34" charset="0"/>
              <a:cs typeface="Times New Roman" panose="02020603050405020304" pitchFamily="18" charset="0"/>
            </a:endParaRPr>
          </a:p>
        </p:txBody>
      </p:sp>
      <p:sp>
        <p:nvSpPr>
          <p:cNvPr id="6" name="Title 3">
            <a:extLst>
              <a:ext uri="{FF2B5EF4-FFF2-40B4-BE49-F238E27FC236}">
                <a16:creationId xmlns:a16="http://schemas.microsoft.com/office/drawing/2014/main" id="{FE0C91AE-E4B5-44AA-96EF-44299841FE68}"/>
              </a:ext>
            </a:extLst>
          </p:cNvPr>
          <p:cNvSpPr>
            <a:spLocks noGrp="1"/>
          </p:cNvSpPr>
          <p:nvPr>
            <p:ph type="title"/>
          </p:nvPr>
        </p:nvSpPr>
        <p:spPr>
          <a:xfrm>
            <a:off x="628650" y="500062"/>
            <a:ext cx="7886700" cy="1325563"/>
          </a:xfrm>
        </p:spPr>
        <p:txBody>
          <a:bodyPr anchor="t">
            <a:normAutofit/>
          </a:bodyPr>
          <a:lstStyle/>
          <a:p>
            <a:pPr lvl="1" algn="just"/>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17.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Υποχρεώσεις</a:t>
            </a:r>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ληπτών ενίσχυσης</a:t>
            </a:r>
          </a:p>
        </p:txBody>
      </p:sp>
    </p:spTree>
    <p:extLst>
      <p:ext uri="{BB962C8B-B14F-4D97-AF65-F5344CB8AC3E}">
        <p14:creationId xmlns:p14="http://schemas.microsoft.com/office/powerpoint/2010/main" val="164560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628650" y="448706"/>
            <a:ext cx="7886700" cy="654844"/>
          </a:xfrm>
        </p:spPr>
        <p:txBody>
          <a:bodyPr anchor="t">
            <a:normAutofit/>
          </a:bodyPr>
          <a:lstStyle/>
          <a:p>
            <a:pPr lvl="1" algn="just"/>
            <a:r>
              <a:rPr lang="el-GR"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18</a:t>
            </a:r>
            <a:r>
              <a:rPr lang="en-US" sz="24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 </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Υποχρεώσεις Δημοσιότητας</a:t>
            </a:r>
          </a:p>
        </p:txBody>
      </p:sp>
      <p:sp>
        <p:nvSpPr>
          <p:cNvPr id="2" name="Content Placeholder 1">
            <a:extLst>
              <a:ext uri="{FF2B5EF4-FFF2-40B4-BE49-F238E27FC236}">
                <a16:creationId xmlns:a16="http://schemas.microsoft.com/office/drawing/2014/main" id="{69318011-D13F-4DC2-9C25-74074223E80B}"/>
              </a:ext>
            </a:extLst>
          </p:cNvPr>
          <p:cNvSpPr>
            <a:spLocks noGrp="1"/>
          </p:cNvSpPr>
          <p:nvPr>
            <p:ph idx="1"/>
          </p:nvPr>
        </p:nvSpPr>
        <p:spPr>
          <a:xfrm>
            <a:off x="628650" y="1212732"/>
            <a:ext cx="7886700" cy="3704035"/>
          </a:xfrm>
        </p:spPr>
        <p:txBody>
          <a:bodyPr>
            <a:noAutofit/>
          </a:bodyPr>
          <a:lstStyle/>
          <a:p>
            <a:pPr marL="0" indent="0" algn="just">
              <a:lnSpc>
                <a:spcPct val="150000"/>
              </a:lnSpc>
              <a:buClr>
                <a:srgbClr val="C00000"/>
              </a:buClr>
              <a:buNone/>
              <a:tabLst>
                <a:tab pos="338138" algn="l"/>
              </a:tabLst>
            </a:pPr>
            <a:r>
              <a:rPr lang="el-GR" sz="1400" b="1" i="1" dirty="0">
                <a:solidFill>
                  <a:srgbClr val="4D4D4D"/>
                </a:solidFill>
                <a:latin typeface="Verdana" panose="020B0604030504040204" pitchFamily="34" charset="0"/>
                <a:ea typeface="Verdana" panose="020B0604030504040204" pitchFamily="34" charset="0"/>
                <a:cs typeface="Verdana" panose="020B0604030504040204" pitchFamily="34" charset="0"/>
              </a:rPr>
              <a:t>Οι λήπτες οφείλουν</a:t>
            </a:r>
          </a:p>
          <a:p>
            <a:pPr algn="just">
              <a:lnSpc>
                <a:spcPct val="150000"/>
              </a:lnSpc>
              <a:buClr>
                <a:srgbClr val="C00000"/>
              </a:buClr>
              <a:buFont typeface="Wingdings" panose="05000000000000000000" pitchFamily="2" charset="2"/>
              <a:buChar char="q"/>
              <a:tabLst>
                <a:tab pos="338138" algn="l"/>
              </a:tabLst>
            </a:pPr>
            <a:r>
              <a:rPr lang="el-GR" sz="1600" dirty="0">
                <a:solidFill>
                  <a:srgbClr val="4D4D4D"/>
                </a:solidFill>
                <a:latin typeface="Verdana" panose="020B0604030504040204" pitchFamily="34" charset="0"/>
                <a:ea typeface="Verdana" panose="020B0604030504040204" pitchFamily="34" charset="0"/>
                <a:cs typeface="Verdana" panose="020B0604030504040204" pitchFamily="34" charset="0"/>
              </a:rPr>
              <a:t>να παρέχουν στο διαδικτυακό τόπο, σύντομη περιγραφή της πράξης, και τη χρηματοδοτική συνδρομή από την Ένωση, να προβάλλουν το έμβλημα της ΕΕ, με αναφορά στην Ένωση και το Διαρθρωτικό Ταμείο</a:t>
            </a:r>
          </a:p>
          <a:p>
            <a:pPr algn="just">
              <a:lnSpc>
                <a:spcPct val="150000"/>
              </a:lnSpc>
              <a:buClr>
                <a:srgbClr val="C00000"/>
              </a:buClr>
              <a:buFont typeface="Wingdings" panose="05000000000000000000" pitchFamily="2" charset="2"/>
              <a:buChar char="q"/>
              <a:tabLst>
                <a:tab pos="338138" algn="l"/>
              </a:tabLst>
            </a:pPr>
            <a:r>
              <a:rPr lang="el-GR" sz="1600" dirty="0">
                <a:solidFill>
                  <a:srgbClr val="4D4D4D"/>
                </a:solidFill>
                <a:latin typeface="Verdana" panose="020B0604030504040204" pitchFamily="34" charset="0"/>
                <a:ea typeface="Verdana" panose="020B0604030504040204" pitchFamily="34" charset="0"/>
                <a:cs typeface="Verdana" panose="020B0604030504040204" pitchFamily="34" charset="0"/>
              </a:rPr>
              <a:t>να τοποθετήσουν (κατ΄ελάχιστον) το έμβλημα της Ε.Ε. με τη σχετική αναφορά στο Διαρθρωτικό Ταμείο σε ορατό σημείο, στην αρχική σελίδα στον ιστότοπο της επιχείρησης, χωρίς να απαιτείται κύλιση</a:t>
            </a:r>
          </a:p>
          <a:p>
            <a:pPr algn="just">
              <a:lnSpc>
                <a:spcPct val="150000"/>
              </a:lnSpc>
              <a:buClr>
                <a:srgbClr val="C00000"/>
              </a:buClr>
              <a:buFont typeface="Wingdings" panose="05000000000000000000" pitchFamily="2" charset="2"/>
              <a:buChar char="q"/>
              <a:tabLst>
                <a:tab pos="338138" algn="l"/>
              </a:tabLst>
            </a:pPr>
            <a:r>
              <a:rPr lang="el-GR" sz="1600" dirty="0">
                <a:solidFill>
                  <a:srgbClr val="4D4D4D"/>
                </a:solidFill>
                <a:latin typeface="Verdana" panose="020B0604030504040204" pitchFamily="34" charset="0"/>
                <a:ea typeface="Verdana" panose="020B0604030504040204" pitchFamily="34" charset="0"/>
                <a:cs typeface="Verdana" panose="020B0604030504040204" pitchFamily="34" charset="0"/>
              </a:rPr>
              <a:t>να τοποθετήσουν σε εμφανές σημείο της επιχείρησης τους αφίσα, σε ελάχιστο μέγεθος A3 αναφορικά με τη συνδρομή του Διαρθρωτικού Ταμείου στην υλοποίηση της Πράξης</a:t>
            </a:r>
            <a:r>
              <a:rPr lang="en-US" sz="1600" dirty="0">
                <a:solidFill>
                  <a:srgbClr val="4D4D4D"/>
                </a:solidFill>
                <a:latin typeface="Verdana" panose="020B0604030504040204" pitchFamily="34" charset="0"/>
                <a:ea typeface="Verdana" panose="020B0604030504040204" pitchFamily="34" charset="0"/>
                <a:cs typeface="Verdana" panose="020B0604030504040204" pitchFamily="34" charset="0"/>
              </a:rPr>
              <a:t>, </a:t>
            </a:r>
            <a:r>
              <a:rPr lang="el-GR" sz="1600" dirty="0">
                <a:solidFill>
                  <a:srgbClr val="4D4D4D"/>
                </a:solidFill>
                <a:latin typeface="Verdana" panose="020B0604030504040204" pitchFamily="34" charset="0"/>
                <a:ea typeface="Verdana" panose="020B0604030504040204" pitchFamily="34" charset="0"/>
                <a:cs typeface="Verdana" panose="020B0604030504040204" pitchFamily="34" charset="0"/>
              </a:rPr>
              <a:t>σύμφωνα με τις οδηγίες της αναθέτουσας αρχής.</a:t>
            </a:r>
          </a:p>
          <a:p>
            <a:pPr marL="257175" indent="-257175" algn="just">
              <a:lnSpc>
                <a:spcPct val="115000"/>
              </a:lnSpc>
              <a:spcBef>
                <a:spcPts val="0"/>
              </a:spcBef>
              <a:spcAft>
                <a:spcPts val="600"/>
              </a:spcAft>
              <a:buFont typeface="+mj-lt"/>
              <a:buAutoNum type="arabicPeriod" startAt="9"/>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just">
              <a:lnSpc>
                <a:spcPct val="115000"/>
              </a:lnSpc>
              <a:spcBef>
                <a:spcPts val="0"/>
              </a:spcBef>
              <a:spcAft>
                <a:spcPts val="600"/>
              </a:spcAft>
              <a:buFont typeface="+mj-lt"/>
              <a:buAutoNum type="arabicPeriod" startAt="9"/>
            </a:pPr>
            <a:endParaRPr lang="en-US" sz="1600" dirty="0">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15000"/>
              </a:lnSpc>
              <a:spcBef>
                <a:spcPts val="0"/>
              </a:spcBef>
              <a:spcAft>
                <a:spcPts val="600"/>
              </a:spcAft>
              <a:buNone/>
            </a:pPr>
            <a:endParaRPr lang="en-US" sz="1600"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68124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a:xfrm>
            <a:off x="225934" y="134808"/>
            <a:ext cx="7886700" cy="469106"/>
          </a:xfrm>
        </p:spPr>
        <p:txBody>
          <a:bodyPr anchor="t">
            <a:normAutofit fontScale="90000"/>
          </a:bodyPr>
          <a:lstStyle/>
          <a:p>
            <a:pPr lvl="1" algn="just"/>
            <a:r>
              <a:rPr lang="el-GR" sz="2700" b="1" dirty="0" smtClean="0">
                <a:solidFill>
                  <a:srgbClr val="5F5F5F"/>
                </a:solidFill>
                <a:latin typeface="+mn-lt"/>
                <a:ea typeface="Verdana" panose="020B0604030504040204" pitchFamily="34" charset="0"/>
                <a:cs typeface="Verdana" panose="020B0604030504040204" pitchFamily="34" charset="0"/>
              </a:rPr>
              <a:t>19</a:t>
            </a:r>
            <a:r>
              <a:rPr lang="en-US" sz="2700" b="1" dirty="0" smtClean="0">
                <a:solidFill>
                  <a:srgbClr val="5F5F5F"/>
                </a:solidFill>
                <a:latin typeface="+mn-lt"/>
                <a:ea typeface="Verdana" panose="020B0604030504040204" pitchFamily="34" charset="0"/>
                <a:cs typeface="Verdana" panose="020B0604030504040204" pitchFamily="34" charset="0"/>
              </a:rPr>
              <a:t>.</a:t>
            </a:r>
            <a:r>
              <a:rPr lang="el-GR" sz="2700" b="1" dirty="0" smtClean="0">
                <a:solidFill>
                  <a:srgbClr val="5F5F5F"/>
                </a:solidFill>
                <a:latin typeface="+mn-lt"/>
                <a:ea typeface="Verdana" panose="020B0604030504040204" pitchFamily="34" charset="0"/>
                <a:cs typeface="Verdana" panose="020B0604030504040204" pitchFamily="34" charset="0"/>
              </a:rPr>
              <a:t> </a:t>
            </a:r>
            <a:r>
              <a:rPr lang="el-GR" sz="2700" b="1" dirty="0">
                <a:solidFill>
                  <a:srgbClr val="5F5F5F"/>
                </a:solidFill>
                <a:latin typeface="+mn-lt"/>
                <a:ea typeface="Verdana" panose="020B0604030504040204" pitchFamily="34" charset="0"/>
                <a:cs typeface="Verdana" panose="020B0604030504040204" pitchFamily="34" charset="0"/>
              </a:rPr>
              <a:t>Πληροφόρηση</a:t>
            </a:r>
            <a:r>
              <a:rPr lang="en-US" sz="2700" b="1" dirty="0">
                <a:solidFill>
                  <a:srgbClr val="5F5F5F"/>
                </a:solidFill>
                <a:latin typeface="+mn-lt"/>
                <a:ea typeface="Verdana" panose="020B0604030504040204" pitchFamily="34" charset="0"/>
                <a:cs typeface="Verdana" panose="020B0604030504040204" pitchFamily="34" charset="0"/>
              </a:rPr>
              <a:t> </a:t>
            </a:r>
            <a:endParaRPr lang="el-GR" sz="2700" b="1" dirty="0">
              <a:solidFill>
                <a:srgbClr val="5F5F5F"/>
              </a:solidFill>
              <a:latin typeface="+mn-lt"/>
              <a:ea typeface="Verdana" panose="020B0604030504040204" pitchFamily="34" charset="0"/>
              <a:cs typeface="Verdana" panose="020B0604030504040204" pitchFamily="34" charset="0"/>
            </a:endParaRPr>
          </a:p>
        </p:txBody>
      </p:sp>
      <p:graphicFrame>
        <p:nvGraphicFramePr>
          <p:cNvPr id="6" name="Table 5">
            <a:extLst>
              <a:ext uri="{FF2B5EF4-FFF2-40B4-BE49-F238E27FC236}">
                <a16:creationId xmlns:a16="http://schemas.microsoft.com/office/drawing/2014/main" id="{6693A1C9-5A09-436B-A2F2-8AF0B531D928}"/>
              </a:ext>
            </a:extLst>
          </p:cNvPr>
          <p:cNvGraphicFramePr>
            <a:graphicFrameLocks noGrp="1"/>
          </p:cNvGraphicFramePr>
          <p:nvPr>
            <p:extLst>
              <p:ext uri="{D42A27DB-BD31-4B8C-83A1-F6EECF244321}">
                <p14:modId xmlns:p14="http://schemas.microsoft.com/office/powerpoint/2010/main" val="574998298"/>
              </p:ext>
            </p:extLst>
          </p:nvPr>
        </p:nvGraphicFramePr>
        <p:xfrm>
          <a:off x="348763" y="603914"/>
          <a:ext cx="8617815" cy="5222223"/>
        </p:xfrm>
        <a:graphic>
          <a:graphicData uri="http://schemas.openxmlformats.org/drawingml/2006/table">
            <a:tbl>
              <a:tblPr>
                <a:tableStyleId>{ED083AE6-46FA-4A59-8FB0-9F97EB10719F}</a:tableStyleId>
              </a:tblPr>
              <a:tblGrid>
                <a:gridCol w="340058">
                  <a:extLst>
                    <a:ext uri="{9D8B030D-6E8A-4147-A177-3AD203B41FA5}">
                      <a16:colId xmlns:a16="http://schemas.microsoft.com/office/drawing/2014/main" val="4240638990"/>
                    </a:ext>
                  </a:extLst>
                </a:gridCol>
                <a:gridCol w="1363419">
                  <a:extLst>
                    <a:ext uri="{9D8B030D-6E8A-4147-A177-3AD203B41FA5}">
                      <a16:colId xmlns:a16="http://schemas.microsoft.com/office/drawing/2014/main" val="2406860223"/>
                    </a:ext>
                  </a:extLst>
                </a:gridCol>
                <a:gridCol w="2161548">
                  <a:extLst>
                    <a:ext uri="{9D8B030D-6E8A-4147-A177-3AD203B41FA5}">
                      <a16:colId xmlns:a16="http://schemas.microsoft.com/office/drawing/2014/main" val="2147589428"/>
                    </a:ext>
                  </a:extLst>
                </a:gridCol>
                <a:gridCol w="815652">
                  <a:extLst>
                    <a:ext uri="{9D8B030D-6E8A-4147-A177-3AD203B41FA5}">
                      <a16:colId xmlns:a16="http://schemas.microsoft.com/office/drawing/2014/main" val="2227584685"/>
                    </a:ext>
                  </a:extLst>
                </a:gridCol>
                <a:gridCol w="1502512">
                  <a:extLst>
                    <a:ext uri="{9D8B030D-6E8A-4147-A177-3AD203B41FA5}">
                      <a16:colId xmlns:a16="http://schemas.microsoft.com/office/drawing/2014/main" val="1179793301"/>
                    </a:ext>
                  </a:extLst>
                </a:gridCol>
                <a:gridCol w="1001675">
                  <a:extLst>
                    <a:ext uri="{9D8B030D-6E8A-4147-A177-3AD203B41FA5}">
                      <a16:colId xmlns:a16="http://schemas.microsoft.com/office/drawing/2014/main" val="345185918"/>
                    </a:ext>
                  </a:extLst>
                </a:gridCol>
                <a:gridCol w="1432951">
                  <a:extLst>
                    <a:ext uri="{9D8B030D-6E8A-4147-A177-3AD203B41FA5}">
                      <a16:colId xmlns:a16="http://schemas.microsoft.com/office/drawing/2014/main" val="3451178700"/>
                    </a:ext>
                  </a:extLst>
                </a:gridCol>
              </a:tblGrid>
              <a:tr h="289692">
                <a:tc>
                  <a:txBody>
                    <a:bodyPr/>
                    <a:lstStyle/>
                    <a:p>
                      <a:pPr marL="46355" marR="33655" algn="ctr">
                        <a:lnSpc>
                          <a:spcPts val="965"/>
                        </a:lnSpc>
                        <a:spcBef>
                          <a:spcPts val="0"/>
                        </a:spcBef>
                        <a:spcAft>
                          <a:spcPts val="0"/>
                        </a:spcAft>
                      </a:pPr>
                      <a:r>
                        <a:rPr lang="el-GR" sz="900" dirty="0">
                          <a:solidFill>
                            <a:schemeClr val="bg1"/>
                          </a:solidFill>
                          <a:effectLst/>
                        </a:rPr>
                        <a:t>Α/</a:t>
                      </a:r>
                      <a:endParaRPr lang="en-US" sz="900" dirty="0">
                        <a:solidFill>
                          <a:schemeClr val="bg1"/>
                        </a:solidFill>
                        <a:effectLst/>
                      </a:endParaRPr>
                    </a:p>
                    <a:p>
                      <a:pPr marL="74930" marR="64135" algn="ctr">
                        <a:lnSpc>
                          <a:spcPct val="107000"/>
                        </a:lnSpc>
                        <a:spcBef>
                          <a:spcPts val="135"/>
                        </a:spcBef>
                        <a:spcAft>
                          <a:spcPts val="0"/>
                        </a:spcAft>
                      </a:pPr>
                      <a:r>
                        <a:rPr lang="el-GR" sz="900" dirty="0">
                          <a:solidFill>
                            <a:schemeClr val="bg1"/>
                          </a:solidFill>
                          <a:effectLst/>
                        </a:rPr>
                        <a:t>Α</a:t>
                      </a:r>
                      <a:endParaRPr lang="en-US" sz="9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175260" marR="164465" algn="ctr">
                        <a:lnSpc>
                          <a:spcPts val="965"/>
                        </a:lnSpc>
                        <a:spcBef>
                          <a:spcPts val="0"/>
                        </a:spcBef>
                        <a:spcAft>
                          <a:spcPts val="0"/>
                        </a:spcAft>
                      </a:pPr>
                      <a:r>
                        <a:rPr lang="el-GR" sz="900" dirty="0">
                          <a:solidFill>
                            <a:schemeClr val="bg1"/>
                          </a:solidFill>
                          <a:effectLst/>
                          <a:latin typeface="Verdana" panose="020B0604030504040204" pitchFamily="34" charset="0"/>
                          <a:ea typeface="Verdana" panose="020B0604030504040204" pitchFamily="34" charset="0"/>
                        </a:rPr>
                        <a:t>ΓΕ</a:t>
                      </a:r>
                      <a:r>
                        <a:rPr lang="el-GR" sz="900" spc="5" dirty="0">
                          <a:solidFill>
                            <a:schemeClr val="bg1"/>
                          </a:solidFill>
                          <a:effectLst/>
                          <a:latin typeface="Verdana" panose="020B0604030504040204" pitchFamily="34" charset="0"/>
                          <a:ea typeface="Verdana" panose="020B0604030504040204" pitchFamily="34" charset="0"/>
                        </a:rPr>
                        <a:t>Ω</a:t>
                      </a:r>
                      <a:r>
                        <a:rPr lang="el-GR" sz="900" dirty="0">
                          <a:solidFill>
                            <a:schemeClr val="bg1"/>
                          </a:solidFill>
                          <a:effectLst/>
                          <a:latin typeface="Verdana" panose="020B0604030504040204" pitchFamily="34" charset="0"/>
                          <a:ea typeface="Verdana" panose="020B0604030504040204" pitchFamily="34" charset="0"/>
                        </a:rPr>
                        <a:t>Γ</a:t>
                      </a:r>
                      <a:r>
                        <a:rPr lang="el-GR" sz="900" spc="-10" dirty="0">
                          <a:solidFill>
                            <a:schemeClr val="bg1"/>
                          </a:solidFill>
                          <a:effectLst/>
                          <a:latin typeface="Verdana" panose="020B0604030504040204" pitchFamily="34" charset="0"/>
                          <a:ea typeface="Verdana" panose="020B0604030504040204" pitchFamily="34" charset="0"/>
                        </a:rPr>
                        <a:t>Ρ</a:t>
                      </a:r>
                      <a:r>
                        <a:rPr lang="el-GR" sz="900" dirty="0">
                          <a:solidFill>
                            <a:schemeClr val="bg1"/>
                          </a:solidFill>
                          <a:effectLst/>
                          <a:latin typeface="Verdana" panose="020B0604030504040204" pitchFamily="34" charset="0"/>
                          <a:ea typeface="Verdana" panose="020B0604030504040204" pitchFamily="34" charset="0"/>
                        </a:rPr>
                        <a:t>Α</a:t>
                      </a:r>
                      <a:r>
                        <a:rPr lang="el-GR" sz="900" spc="5" dirty="0">
                          <a:solidFill>
                            <a:schemeClr val="bg1"/>
                          </a:solidFill>
                          <a:effectLst/>
                          <a:latin typeface="Verdana" panose="020B0604030504040204" pitchFamily="34" charset="0"/>
                          <a:ea typeface="Verdana" panose="020B0604030504040204" pitchFamily="34" charset="0"/>
                        </a:rPr>
                        <a:t>Φ</a:t>
                      </a:r>
                      <a:r>
                        <a:rPr lang="el-GR" sz="900" spc="-15" dirty="0">
                          <a:solidFill>
                            <a:schemeClr val="bg1"/>
                          </a:solidFill>
                          <a:effectLst/>
                          <a:latin typeface="Verdana" panose="020B0604030504040204" pitchFamily="34" charset="0"/>
                          <a:ea typeface="Verdana" panose="020B0604030504040204" pitchFamily="34" charset="0"/>
                        </a:rPr>
                        <a:t>Ι</a:t>
                      </a:r>
                      <a:r>
                        <a:rPr lang="el-GR" sz="900" spc="5" dirty="0">
                          <a:solidFill>
                            <a:schemeClr val="bg1"/>
                          </a:solidFill>
                          <a:effectLst/>
                          <a:latin typeface="Verdana" panose="020B0604030504040204" pitchFamily="34" charset="0"/>
                          <a:ea typeface="Verdana" panose="020B0604030504040204" pitchFamily="34" charset="0"/>
                        </a:rPr>
                        <a:t>Κ</a:t>
                      </a:r>
                      <a:r>
                        <a:rPr lang="el-GR" sz="900" dirty="0">
                          <a:solidFill>
                            <a:schemeClr val="bg1"/>
                          </a:solidFill>
                          <a:effectLst/>
                          <a:latin typeface="Verdana" panose="020B0604030504040204" pitchFamily="34" charset="0"/>
                          <a:ea typeface="Verdana" panose="020B0604030504040204" pitchFamily="34" charset="0"/>
                        </a:rPr>
                        <a:t>Η</a:t>
                      </a:r>
                      <a:endParaRPr lang="en-US" sz="900" dirty="0">
                        <a:solidFill>
                          <a:schemeClr val="bg1"/>
                        </a:solidFill>
                        <a:effectLst/>
                        <a:latin typeface="Verdana" panose="020B0604030504040204" pitchFamily="34" charset="0"/>
                        <a:ea typeface="Verdana" panose="020B0604030504040204" pitchFamily="34" charset="0"/>
                      </a:endParaRPr>
                    </a:p>
                    <a:p>
                      <a:pPr marL="274320" marR="262255" algn="ctr">
                        <a:lnSpc>
                          <a:spcPct val="107000"/>
                        </a:lnSpc>
                        <a:spcBef>
                          <a:spcPts val="135"/>
                        </a:spcBef>
                        <a:spcAft>
                          <a:spcPts val="0"/>
                        </a:spcAft>
                      </a:pPr>
                      <a:r>
                        <a:rPr lang="el-GR" sz="900" dirty="0">
                          <a:solidFill>
                            <a:schemeClr val="bg1"/>
                          </a:solidFill>
                          <a:effectLst/>
                          <a:latin typeface="Verdana" panose="020B0604030504040204" pitchFamily="34" charset="0"/>
                          <a:ea typeface="Verdana" panose="020B0604030504040204" pitchFamily="34" charset="0"/>
                        </a:rPr>
                        <a:t>Π</a:t>
                      </a:r>
                      <a:r>
                        <a:rPr lang="el-GR" sz="900" spc="-5" dirty="0">
                          <a:solidFill>
                            <a:schemeClr val="bg1"/>
                          </a:solidFill>
                          <a:effectLst/>
                          <a:latin typeface="Verdana" panose="020B0604030504040204" pitchFamily="34" charset="0"/>
                          <a:ea typeface="Verdana" panose="020B0604030504040204" pitchFamily="34" charset="0"/>
                        </a:rPr>
                        <a:t>Ε</a:t>
                      </a:r>
                      <a:r>
                        <a:rPr lang="el-GR" sz="900" dirty="0">
                          <a:solidFill>
                            <a:schemeClr val="bg1"/>
                          </a:solidFill>
                          <a:effectLst/>
                          <a:latin typeface="Verdana" panose="020B0604030504040204" pitchFamily="34" charset="0"/>
                          <a:ea typeface="Verdana" panose="020B0604030504040204" pitchFamily="34" charset="0"/>
                        </a:rPr>
                        <a:t>Ρ</a:t>
                      </a:r>
                      <a:r>
                        <a:rPr lang="el-GR" sz="900" spc="-5" dirty="0">
                          <a:solidFill>
                            <a:schemeClr val="bg1"/>
                          </a:solidFill>
                          <a:effectLst/>
                          <a:latin typeface="Verdana" panose="020B0604030504040204" pitchFamily="34" charset="0"/>
                          <a:ea typeface="Verdana" panose="020B0604030504040204" pitchFamily="34" charset="0"/>
                        </a:rPr>
                        <a:t>Ι</a:t>
                      </a:r>
                      <a:r>
                        <a:rPr lang="el-GR" sz="900" spc="5" dirty="0">
                          <a:solidFill>
                            <a:schemeClr val="bg1"/>
                          </a:solidFill>
                          <a:effectLst/>
                          <a:latin typeface="Verdana" panose="020B0604030504040204" pitchFamily="34" charset="0"/>
                          <a:ea typeface="Verdana" panose="020B0604030504040204" pitchFamily="34" charset="0"/>
                        </a:rPr>
                        <a:t>Ο</a:t>
                      </a:r>
                      <a:r>
                        <a:rPr lang="el-GR" sz="900" dirty="0">
                          <a:solidFill>
                            <a:schemeClr val="bg1"/>
                          </a:solidFill>
                          <a:effectLst/>
                          <a:latin typeface="Verdana" panose="020B0604030504040204" pitchFamily="34" charset="0"/>
                          <a:ea typeface="Verdana" panose="020B0604030504040204" pitchFamily="34" charset="0"/>
                        </a:rPr>
                        <a:t>ΧΗ</a:t>
                      </a:r>
                      <a:endParaRPr lang="en-US" sz="9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48895" marR="37465" algn="ctr">
                        <a:lnSpc>
                          <a:spcPts val="965"/>
                        </a:lnSpc>
                        <a:spcBef>
                          <a:spcPts val="0"/>
                        </a:spcBef>
                        <a:spcAft>
                          <a:spcPts val="0"/>
                        </a:spcAft>
                      </a:pPr>
                      <a:r>
                        <a:rPr lang="el-GR" sz="900" dirty="0">
                          <a:solidFill>
                            <a:schemeClr val="bg1"/>
                          </a:solidFill>
                          <a:effectLst/>
                          <a:latin typeface="Verdana" panose="020B0604030504040204" pitchFamily="34" charset="0"/>
                          <a:ea typeface="Verdana" panose="020B0604030504040204" pitchFamily="34" charset="0"/>
                        </a:rPr>
                        <a:t>Π</a:t>
                      </a:r>
                      <a:r>
                        <a:rPr lang="el-GR" sz="900" spc="-5" dirty="0">
                          <a:solidFill>
                            <a:schemeClr val="bg1"/>
                          </a:solidFill>
                          <a:effectLst/>
                          <a:latin typeface="Verdana" panose="020B0604030504040204" pitchFamily="34" charset="0"/>
                          <a:ea typeface="Verdana" panose="020B0604030504040204" pitchFamily="34" charset="0"/>
                        </a:rPr>
                        <a:t>Ε</a:t>
                      </a:r>
                      <a:r>
                        <a:rPr lang="el-GR" sz="900" dirty="0">
                          <a:solidFill>
                            <a:schemeClr val="bg1"/>
                          </a:solidFill>
                          <a:effectLst/>
                          <a:latin typeface="Verdana" panose="020B0604030504040204" pitchFamily="34" charset="0"/>
                          <a:ea typeface="Verdana" panose="020B0604030504040204" pitchFamily="34" charset="0"/>
                        </a:rPr>
                        <a:t>Ρ</a:t>
                      </a:r>
                      <a:r>
                        <a:rPr lang="el-GR" sz="900" spc="-5" dirty="0">
                          <a:solidFill>
                            <a:schemeClr val="bg1"/>
                          </a:solidFill>
                          <a:effectLst/>
                          <a:latin typeface="Verdana" panose="020B0604030504040204" pitchFamily="34" charset="0"/>
                          <a:ea typeface="Verdana" panose="020B0604030504040204" pitchFamily="34" charset="0"/>
                        </a:rPr>
                        <a:t>Ι</a:t>
                      </a:r>
                      <a:r>
                        <a:rPr lang="el-GR" sz="900" dirty="0">
                          <a:solidFill>
                            <a:schemeClr val="bg1"/>
                          </a:solidFill>
                          <a:effectLst/>
                          <a:latin typeface="Verdana" panose="020B0604030504040204" pitchFamily="34" charset="0"/>
                          <a:ea typeface="Verdana" panose="020B0604030504040204" pitchFamily="34" charset="0"/>
                        </a:rPr>
                        <a:t>ΦΕΡΕ</a:t>
                      </a:r>
                      <a:r>
                        <a:rPr lang="el-GR" sz="900" spc="-5" dirty="0">
                          <a:solidFill>
                            <a:schemeClr val="bg1"/>
                          </a:solidFill>
                          <a:effectLst/>
                          <a:latin typeface="Verdana" panose="020B0604030504040204" pitchFamily="34" charset="0"/>
                          <a:ea typeface="Verdana" panose="020B0604030504040204" pitchFamily="34" charset="0"/>
                        </a:rPr>
                        <a:t>Ι</a:t>
                      </a:r>
                      <a:r>
                        <a:rPr lang="el-GR" sz="900" dirty="0">
                          <a:solidFill>
                            <a:schemeClr val="bg1"/>
                          </a:solidFill>
                          <a:effectLst/>
                          <a:latin typeface="Verdana" panose="020B0604030504040204" pitchFamily="34" charset="0"/>
                          <a:ea typeface="Verdana" panose="020B0604030504040204" pitchFamily="34" charset="0"/>
                        </a:rPr>
                        <a:t>Α</a:t>
                      </a:r>
                      <a:r>
                        <a:rPr lang="el-GR" sz="900" spc="5" dirty="0">
                          <a:solidFill>
                            <a:schemeClr val="bg1"/>
                          </a:solidFill>
                          <a:effectLst/>
                          <a:latin typeface="Verdana" panose="020B0604030504040204" pitchFamily="34" charset="0"/>
                          <a:ea typeface="Verdana" panose="020B0604030504040204" pitchFamily="34" charset="0"/>
                        </a:rPr>
                        <a:t>Κ</a:t>
                      </a:r>
                      <a:r>
                        <a:rPr lang="el-GR" sz="900" dirty="0">
                          <a:solidFill>
                            <a:schemeClr val="bg1"/>
                          </a:solidFill>
                          <a:effectLst/>
                          <a:latin typeface="Verdana" panose="020B0604030504040204" pitchFamily="34" charset="0"/>
                          <a:ea typeface="Verdana" panose="020B0604030504040204" pitchFamily="34" charset="0"/>
                        </a:rPr>
                        <a:t>Η</a:t>
                      </a:r>
                      <a:r>
                        <a:rPr lang="el-GR" sz="900" spc="-10" dirty="0">
                          <a:solidFill>
                            <a:schemeClr val="bg1"/>
                          </a:solidFill>
                          <a:effectLst/>
                          <a:latin typeface="Verdana" panose="020B0604030504040204" pitchFamily="34" charset="0"/>
                          <a:ea typeface="Verdana" panose="020B0604030504040204" pitchFamily="34" charset="0"/>
                        </a:rPr>
                        <a:t> Μ</a:t>
                      </a:r>
                      <a:r>
                        <a:rPr lang="el-GR" sz="900" spc="-5" dirty="0">
                          <a:solidFill>
                            <a:schemeClr val="bg1"/>
                          </a:solidFill>
                          <a:effectLst/>
                          <a:latin typeface="Verdana" panose="020B0604030504040204" pitchFamily="34" charset="0"/>
                          <a:ea typeface="Verdana" panose="020B0604030504040204" pitchFamily="34" charset="0"/>
                        </a:rPr>
                        <a:t>Ο</a:t>
                      </a:r>
                      <a:r>
                        <a:rPr lang="el-GR" sz="900" spc="5" dirty="0">
                          <a:solidFill>
                            <a:schemeClr val="bg1"/>
                          </a:solidFill>
                          <a:effectLst/>
                          <a:latin typeface="Verdana" panose="020B0604030504040204" pitchFamily="34" charset="0"/>
                          <a:ea typeface="Verdana" panose="020B0604030504040204" pitchFamily="34" charset="0"/>
                        </a:rPr>
                        <a:t>Ν</a:t>
                      </a:r>
                      <a:r>
                        <a:rPr lang="el-GR" sz="900" dirty="0">
                          <a:solidFill>
                            <a:schemeClr val="bg1"/>
                          </a:solidFill>
                          <a:effectLst/>
                          <a:latin typeface="Verdana" panose="020B0604030504040204" pitchFamily="34" charset="0"/>
                          <a:ea typeface="Verdana" panose="020B0604030504040204" pitchFamily="34" charset="0"/>
                        </a:rPr>
                        <a:t>ΑΔΑ</a:t>
                      </a:r>
                      <a:endParaRPr lang="en-US" sz="900" dirty="0">
                        <a:solidFill>
                          <a:schemeClr val="bg1"/>
                        </a:solidFill>
                        <a:effectLst/>
                        <a:latin typeface="Verdana" panose="020B0604030504040204" pitchFamily="34" charset="0"/>
                        <a:ea typeface="Verdana" panose="020B0604030504040204" pitchFamily="34" charset="0"/>
                      </a:endParaRPr>
                    </a:p>
                    <a:p>
                      <a:pPr marL="483870" marR="470535" algn="ctr">
                        <a:lnSpc>
                          <a:spcPct val="107000"/>
                        </a:lnSpc>
                        <a:spcBef>
                          <a:spcPts val="135"/>
                        </a:spcBef>
                        <a:spcAft>
                          <a:spcPts val="0"/>
                        </a:spcAft>
                      </a:pPr>
                      <a:r>
                        <a:rPr lang="el-GR" sz="900" dirty="0">
                          <a:solidFill>
                            <a:schemeClr val="bg1"/>
                          </a:solidFill>
                          <a:effectLst/>
                          <a:latin typeface="Verdana" panose="020B0604030504040204" pitchFamily="34" charset="0"/>
                          <a:ea typeface="Verdana" panose="020B0604030504040204" pitchFamily="34" charset="0"/>
                        </a:rPr>
                        <a:t>ΕΦΕΠΑΕ</a:t>
                      </a:r>
                      <a:endParaRPr lang="en-US" sz="9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48895" marR="37465" algn="ctr">
                        <a:lnSpc>
                          <a:spcPts val="965"/>
                        </a:lnSpc>
                        <a:spcBef>
                          <a:spcPts val="0"/>
                        </a:spcBef>
                        <a:spcAft>
                          <a:spcPts val="0"/>
                        </a:spcAft>
                      </a:pPr>
                      <a:r>
                        <a:rPr lang="el-GR" sz="900">
                          <a:solidFill>
                            <a:schemeClr val="bg1"/>
                          </a:solidFill>
                          <a:effectLst/>
                          <a:latin typeface="Verdana" panose="020B0604030504040204" pitchFamily="34" charset="0"/>
                          <a:ea typeface="Verdana" panose="020B0604030504040204" pitchFamily="34" charset="0"/>
                        </a:rPr>
                        <a:t>ΔΙΑΚΡΙΤΙΚΟΣ ΤΙΤΛΟΣ</a:t>
                      </a:r>
                      <a:endParaRPr lang="en-US" sz="9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0" marR="0" algn="ctr">
                        <a:lnSpc>
                          <a:spcPct val="107000"/>
                        </a:lnSpc>
                        <a:spcBef>
                          <a:spcPts val="0"/>
                        </a:spcBef>
                        <a:spcAft>
                          <a:spcPts val="0"/>
                        </a:spcAft>
                      </a:pPr>
                      <a:r>
                        <a:rPr lang="el-GR" sz="900">
                          <a:solidFill>
                            <a:schemeClr val="bg1"/>
                          </a:solidFill>
                          <a:effectLst/>
                          <a:latin typeface="Verdana" panose="020B0604030504040204" pitchFamily="34" charset="0"/>
                          <a:ea typeface="Verdana" panose="020B0604030504040204" pitchFamily="34" charset="0"/>
                        </a:rPr>
                        <a:t>Δ/</a:t>
                      </a:r>
                      <a:r>
                        <a:rPr lang="el-GR" sz="900" spc="5">
                          <a:solidFill>
                            <a:schemeClr val="bg1"/>
                          </a:solidFill>
                          <a:effectLst/>
                          <a:latin typeface="Verdana" panose="020B0604030504040204" pitchFamily="34" charset="0"/>
                          <a:ea typeface="Verdana" panose="020B0604030504040204" pitchFamily="34" charset="0"/>
                        </a:rPr>
                        <a:t>Ν</a:t>
                      </a:r>
                      <a:r>
                        <a:rPr lang="el-GR" sz="900">
                          <a:solidFill>
                            <a:schemeClr val="bg1"/>
                          </a:solidFill>
                          <a:effectLst/>
                          <a:latin typeface="Verdana" panose="020B0604030504040204" pitchFamily="34" charset="0"/>
                          <a:ea typeface="Verdana" panose="020B0604030504040204" pitchFamily="34" charset="0"/>
                        </a:rPr>
                        <a:t>ΣΗ</a:t>
                      </a:r>
                      <a:endParaRPr lang="en-US" sz="9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58420" marR="46355" algn="ctr">
                        <a:lnSpc>
                          <a:spcPts val="965"/>
                        </a:lnSpc>
                        <a:spcBef>
                          <a:spcPts val="0"/>
                        </a:spcBef>
                        <a:spcAft>
                          <a:spcPts val="0"/>
                        </a:spcAft>
                      </a:pPr>
                      <a:r>
                        <a:rPr lang="el-GR" sz="900">
                          <a:solidFill>
                            <a:schemeClr val="bg1"/>
                          </a:solidFill>
                          <a:effectLst/>
                          <a:latin typeface="Verdana" panose="020B0604030504040204" pitchFamily="34" charset="0"/>
                          <a:ea typeface="Verdana" panose="020B0604030504040204" pitchFamily="34" charset="0"/>
                        </a:rPr>
                        <a:t>ΤΗ</a:t>
                      </a:r>
                      <a:r>
                        <a:rPr lang="el-GR" sz="900" spc="-5">
                          <a:solidFill>
                            <a:schemeClr val="bg1"/>
                          </a:solidFill>
                          <a:effectLst/>
                          <a:latin typeface="Verdana" panose="020B0604030504040204" pitchFamily="34" charset="0"/>
                          <a:ea typeface="Verdana" panose="020B0604030504040204" pitchFamily="34" charset="0"/>
                        </a:rPr>
                        <a:t>Λ</a:t>
                      </a:r>
                      <a:r>
                        <a:rPr lang="el-GR" sz="900">
                          <a:solidFill>
                            <a:schemeClr val="bg1"/>
                          </a:solidFill>
                          <a:effectLst/>
                          <a:latin typeface="Verdana" panose="020B0604030504040204" pitchFamily="34" charset="0"/>
                          <a:ea typeface="Verdana" panose="020B0604030504040204" pitchFamily="34" charset="0"/>
                        </a:rPr>
                        <a:t>ΕΦ</a:t>
                      </a:r>
                      <a:r>
                        <a:rPr lang="el-GR" sz="900" spc="-5">
                          <a:solidFill>
                            <a:schemeClr val="bg1"/>
                          </a:solidFill>
                          <a:effectLst/>
                          <a:latin typeface="Verdana" panose="020B0604030504040204" pitchFamily="34" charset="0"/>
                          <a:ea typeface="Verdana" panose="020B0604030504040204" pitchFamily="34" charset="0"/>
                        </a:rPr>
                        <a:t>Ω</a:t>
                      </a:r>
                      <a:r>
                        <a:rPr lang="el-GR" sz="900" spc="5">
                          <a:solidFill>
                            <a:schemeClr val="bg1"/>
                          </a:solidFill>
                          <a:effectLst/>
                          <a:latin typeface="Verdana" panose="020B0604030504040204" pitchFamily="34" charset="0"/>
                          <a:ea typeface="Verdana" panose="020B0604030504040204" pitchFamily="34" charset="0"/>
                        </a:rPr>
                        <a:t>Ν</a:t>
                      </a:r>
                      <a:r>
                        <a:rPr lang="el-GR" sz="900" spc="-10">
                          <a:solidFill>
                            <a:schemeClr val="bg1"/>
                          </a:solidFill>
                          <a:effectLst/>
                          <a:latin typeface="Verdana" panose="020B0604030504040204" pitchFamily="34" charset="0"/>
                          <a:ea typeface="Verdana" panose="020B0604030504040204" pitchFamily="34" charset="0"/>
                        </a:rPr>
                        <a:t>Α</a:t>
                      </a:r>
                      <a:r>
                        <a:rPr lang="el-GR" sz="900">
                          <a:solidFill>
                            <a:schemeClr val="bg1"/>
                          </a:solidFill>
                          <a:effectLst/>
                          <a:latin typeface="Verdana" panose="020B0604030504040204" pitchFamily="34" charset="0"/>
                          <a:ea typeface="Verdana" panose="020B0604030504040204" pitchFamily="34" charset="0"/>
                        </a:rPr>
                        <a:t>/ΦΑΞ</a:t>
                      </a:r>
                      <a:endParaRPr lang="en-US" sz="90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tc>
                  <a:txBody>
                    <a:bodyPr/>
                    <a:lstStyle/>
                    <a:p>
                      <a:pPr marL="0" marR="0" algn="ctr">
                        <a:lnSpc>
                          <a:spcPts val="550"/>
                        </a:lnSpc>
                        <a:spcBef>
                          <a:spcPts val="0"/>
                        </a:spcBef>
                        <a:spcAft>
                          <a:spcPts val="0"/>
                        </a:spcAft>
                      </a:pPr>
                      <a:r>
                        <a:rPr lang="el-GR" sz="900" dirty="0">
                          <a:solidFill>
                            <a:schemeClr val="bg1"/>
                          </a:solidFill>
                          <a:effectLst/>
                          <a:latin typeface="Verdana" panose="020B0604030504040204" pitchFamily="34" charset="0"/>
                          <a:ea typeface="Verdana" panose="020B0604030504040204" pitchFamily="34" charset="0"/>
                        </a:rPr>
                        <a:t> </a:t>
                      </a:r>
                      <a:endParaRPr lang="en-US" sz="900" dirty="0">
                        <a:solidFill>
                          <a:schemeClr val="bg1"/>
                        </a:solidFill>
                        <a:effectLst/>
                        <a:latin typeface="Verdana" panose="020B0604030504040204" pitchFamily="34" charset="0"/>
                        <a:ea typeface="Verdana" panose="020B0604030504040204" pitchFamily="34" charset="0"/>
                      </a:endParaRPr>
                    </a:p>
                    <a:p>
                      <a:pPr marL="125730" marR="0" algn="ctr">
                        <a:lnSpc>
                          <a:spcPct val="107000"/>
                        </a:lnSpc>
                        <a:spcBef>
                          <a:spcPts val="0"/>
                        </a:spcBef>
                        <a:spcAft>
                          <a:spcPts val="0"/>
                        </a:spcAft>
                      </a:pPr>
                      <a:r>
                        <a:rPr lang="el-GR" sz="900" spc="-5" dirty="0">
                          <a:solidFill>
                            <a:schemeClr val="bg1"/>
                          </a:solidFill>
                          <a:effectLst/>
                          <a:latin typeface="Verdana" panose="020B0604030504040204" pitchFamily="34" charset="0"/>
                          <a:ea typeface="Verdana" panose="020B0604030504040204" pitchFamily="34" charset="0"/>
                        </a:rPr>
                        <a:t>E</a:t>
                      </a:r>
                      <a:r>
                        <a:rPr lang="el-GR" sz="900" dirty="0">
                          <a:solidFill>
                            <a:schemeClr val="bg1"/>
                          </a:solidFill>
                          <a:effectLst/>
                          <a:latin typeface="Verdana" panose="020B0604030504040204" pitchFamily="34" charset="0"/>
                          <a:ea typeface="Verdana" panose="020B0604030504040204" pitchFamily="34" charset="0"/>
                        </a:rPr>
                        <a:t>-M</a:t>
                      </a:r>
                      <a:r>
                        <a:rPr lang="el-GR" sz="900" spc="5" dirty="0">
                          <a:solidFill>
                            <a:schemeClr val="bg1"/>
                          </a:solidFill>
                          <a:effectLst/>
                          <a:latin typeface="Verdana" panose="020B0604030504040204" pitchFamily="34" charset="0"/>
                          <a:ea typeface="Verdana" panose="020B0604030504040204" pitchFamily="34" charset="0"/>
                        </a:rPr>
                        <a:t>A</a:t>
                      </a:r>
                      <a:r>
                        <a:rPr lang="el-GR" sz="900" spc="-5" dirty="0">
                          <a:solidFill>
                            <a:schemeClr val="bg1"/>
                          </a:solidFill>
                          <a:effectLst/>
                          <a:latin typeface="Verdana" panose="020B0604030504040204" pitchFamily="34" charset="0"/>
                          <a:ea typeface="Verdana" panose="020B0604030504040204" pitchFamily="34" charset="0"/>
                        </a:rPr>
                        <a:t>I</a:t>
                      </a:r>
                      <a:r>
                        <a:rPr lang="el-GR" sz="900" dirty="0">
                          <a:solidFill>
                            <a:schemeClr val="bg1"/>
                          </a:solidFill>
                          <a:effectLst/>
                          <a:latin typeface="Verdana" panose="020B0604030504040204" pitchFamily="34" charset="0"/>
                          <a:ea typeface="Verdana" panose="020B0604030504040204" pitchFamily="34" charset="0"/>
                        </a:rPr>
                        <a:t>L</a:t>
                      </a:r>
                      <a:r>
                        <a:rPr lang="el-GR" sz="900" spc="-10" dirty="0">
                          <a:solidFill>
                            <a:schemeClr val="bg1"/>
                          </a:solidFill>
                          <a:effectLst/>
                          <a:latin typeface="Verdana" panose="020B0604030504040204" pitchFamily="34" charset="0"/>
                          <a:ea typeface="Verdana" panose="020B0604030504040204" pitchFamily="34" charset="0"/>
                        </a:rPr>
                        <a:t> </a:t>
                      </a:r>
                      <a:r>
                        <a:rPr lang="el-GR" sz="900" dirty="0">
                          <a:solidFill>
                            <a:schemeClr val="bg1"/>
                          </a:solidFill>
                          <a:effectLst/>
                          <a:latin typeface="Verdana" panose="020B0604030504040204" pitchFamily="34" charset="0"/>
                          <a:ea typeface="Verdana" panose="020B0604030504040204" pitchFamily="34" charset="0"/>
                        </a:rPr>
                        <a:t>/</a:t>
                      </a:r>
                      <a:r>
                        <a:rPr lang="el-GR" sz="900" spc="10" dirty="0">
                          <a:solidFill>
                            <a:schemeClr val="bg1"/>
                          </a:solidFill>
                          <a:effectLst/>
                          <a:latin typeface="Verdana" panose="020B0604030504040204" pitchFamily="34" charset="0"/>
                          <a:ea typeface="Verdana" panose="020B0604030504040204" pitchFamily="34" charset="0"/>
                        </a:rPr>
                        <a:t> </a:t>
                      </a:r>
                      <a:r>
                        <a:rPr lang="el-GR" sz="900" spc="-5" dirty="0">
                          <a:solidFill>
                            <a:schemeClr val="bg1"/>
                          </a:solidFill>
                          <a:effectLst/>
                          <a:latin typeface="Verdana" panose="020B0604030504040204" pitchFamily="34" charset="0"/>
                          <a:ea typeface="Verdana" panose="020B0604030504040204" pitchFamily="34" charset="0"/>
                        </a:rPr>
                        <a:t>SI</a:t>
                      </a:r>
                      <a:r>
                        <a:rPr lang="el-GR" sz="900" dirty="0">
                          <a:solidFill>
                            <a:schemeClr val="bg1"/>
                          </a:solidFill>
                          <a:effectLst/>
                          <a:latin typeface="Verdana" panose="020B0604030504040204" pitchFamily="34" charset="0"/>
                          <a:ea typeface="Verdana" panose="020B0604030504040204" pitchFamily="34" charset="0"/>
                        </a:rPr>
                        <a:t>TE</a:t>
                      </a:r>
                      <a:endParaRPr lang="en-US" sz="900"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73283707"/>
                  </a:ext>
                </a:extLst>
              </a:tr>
              <a:tr h="456806">
                <a:tc>
                  <a:txBody>
                    <a:bodyPr/>
                    <a:lstStyle/>
                    <a:p>
                      <a:pPr marL="0" marR="0" algn="ctr">
                        <a:lnSpc>
                          <a:spcPct val="107000"/>
                        </a:lnSpc>
                        <a:spcBef>
                          <a:spcPts val="0"/>
                        </a:spcBef>
                        <a:spcAft>
                          <a:spcPts val="0"/>
                        </a:spcAft>
                      </a:pPr>
                      <a:r>
                        <a:rPr lang="el-GR" sz="1000" dirty="0">
                          <a:effectLst/>
                          <a:latin typeface="Verdana" panose="020B0604030504040204" pitchFamily="34" charset="0"/>
                          <a:ea typeface="Verdana" panose="020B0604030504040204" pitchFamily="34" charset="0"/>
                        </a:rPr>
                        <a:t>1</a:t>
                      </a:r>
                      <a:endParaRPr lang="en-US"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194945">
                        <a:lnSpc>
                          <a:spcPts val="965"/>
                        </a:lnSpc>
                        <a:spcBef>
                          <a:spcPts val="0"/>
                        </a:spcBef>
                        <a:spcAft>
                          <a:spcPts val="0"/>
                        </a:spcAft>
                      </a:pPr>
                      <a:r>
                        <a:rPr lang="el-GR" sz="900" dirty="0">
                          <a:effectLst/>
                          <a:latin typeface="Verdana" panose="020B0604030504040204" pitchFamily="34" charset="0"/>
                          <a:ea typeface="Verdana" panose="020B0604030504040204" pitchFamily="34" charset="0"/>
                        </a:rPr>
                        <a:t>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ΡΙ</a:t>
                      </a:r>
                      <a:r>
                        <a:rPr lang="el-GR" sz="900" spc="-15" dirty="0">
                          <a:effectLst/>
                          <a:latin typeface="Verdana" panose="020B0604030504040204" pitchFamily="34" charset="0"/>
                          <a:ea typeface="Verdana" panose="020B0604030504040204" pitchFamily="34" charset="0"/>
                        </a:rPr>
                        <a:t>Φ</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Σ</a:t>
                      </a:r>
                      <a:endParaRPr lang="en-US" sz="900" dirty="0">
                        <a:effectLst/>
                        <a:latin typeface="Verdana" panose="020B0604030504040204" pitchFamily="34" charset="0"/>
                        <a:ea typeface="Verdana" panose="020B0604030504040204" pitchFamily="34" charset="0"/>
                      </a:endParaRPr>
                    </a:p>
                    <a:p>
                      <a:pPr marL="0" marR="64770">
                        <a:lnSpc>
                          <a:spcPct val="107000"/>
                        </a:lnSpc>
                        <a:spcBef>
                          <a:spcPts val="150"/>
                        </a:spcBef>
                        <a:spcAft>
                          <a:spcPts val="0"/>
                        </a:spcAft>
                      </a:pP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ΒΟ</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a:t>
                      </a:r>
                      <a:endParaRPr lang="en-US" sz="900" dirty="0">
                        <a:effectLst/>
                        <a:latin typeface="Verdana" panose="020B0604030504040204" pitchFamily="34" charset="0"/>
                        <a:ea typeface="Verdana" panose="020B0604030504040204" pitchFamily="34" charset="0"/>
                      </a:endParaRPr>
                    </a:p>
                    <a:p>
                      <a:pPr marL="0" marR="64770">
                        <a:lnSpc>
                          <a:spcPct val="107000"/>
                        </a:lnSpc>
                        <a:spcBef>
                          <a:spcPts val="140"/>
                        </a:spcBef>
                        <a:spcAft>
                          <a:spcPts val="0"/>
                        </a:spcAft>
                      </a:pPr>
                      <a:r>
                        <a:rPr lang="el-GR" sz="900" dirty="0">
                          <a:effectLst/>
                          <a:latin typeface="Verdana" panose="020B0604030504040204" pitchFamily="34" charset="0"/>
                          <a:ea typeface="Verdana" panose="020B0604030504040204" pitchFamily="34" charset="0"/>
                        </a:rPr>
                        <a:t>&amp; Ν</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Α</a:t>
                      </a:r>
                      <a:r>
                        <a:rPr lang="el-GR" sz="900" spc="-15" dirty="0">
                          <a:effectLst/>
                          <a:latin typeface="Verdana" panose="020B0604030504040204" pitchFamily="34" charset="0"/>
                          <a:ea typeface="Verdana" panose="020B0604030504040204" pitchFamily="34" charset="0"/>
                        </a:rPr>
                        <a:t>Ι</a:t>
                      </a:r>
                      <a:r>
                        <a:rPr lang="el-GR" sz="900" dirty="0">
                          <a:effectLst/>
                          <a:latin typeface="Verdana" panose="020B0604030504040204" pitchFamily="34" charset="0"/>
                          <a:ea typeface="Verdana" panose="020B0604030504040204" pitchFamily="34" charset="0"/>
                        </a:rPr>
                        <a:t>ΓΑΙ</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08585" marR="95885" algn="ctr">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ΛΛ</a:t>
                      </a:r>
                      <a:r>
                        <a:rPr lang="el-GR" sz="900" spc="-15"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 ΑΝΑ</a:t>
                      </a:r>
                      <a:r>
                        <a:rPr lang="el-GR" sz="900" spc="-5" dirty="0">
                          <a:effectLst/>
                          <a:latin typeface="Verdana" panose="020B0604030504040204" pitchFamily="34" charset="0"/>
                          <a:ea typeface="Verdana" panose="020B0604030504040204" pitchFamily="34" charset="0"/>
                        </a:rPr>
                        <a:t>Π</a:t>
                      </a:r>
                      <a:r>
                        <a:rPr lang="el-GR" sz="900" spc="-15" dirty="0">
                          <a:effectLst/>
                          <a:latin typeface="Verdana" panose="020B0604030504040204" pitchFamily="34" charset="0"/>
                          <a:ea typeface="Verdana" panose="020B0604030504040204" pitchFamily="34" charset="0"/>
                        </a:rPr>
                        <a:t>Τ</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ΞΙΑ</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endParaRPr lang="en-US" sz="900" dirty="0">
                        <a:effectLst/>
                        <a:latin typeface="Verdana" panose="020B0604030504040204" pitchFamily="34" charset="0"/>
                        <a:ea typeface="Verdana" panose="020B0604030504040204" pitchFamily="34" charset="0"/>
                      </a:endParaRPr>
                    </a:p>
                    <a:p>
                      <a:pPr marL="482600" marR="469265" algn="ctr">
                        <a:lnSpc>
                          <a:spcPct val="107000"/>
                        </a:lnSpc>
                        <a:spcBef>
                          <a:spcPts val="150"/>
                        </a:spcBef>
                        <a:spcAft>
                          <a:spcPts val="0"/>
                        </a:spcAft>
                      </a:pP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Τ</a:t>
                      </a:r>
                      <a:r>
                        <a:rPr lang="el-GR" sz="900" spc="-5" dirty="0">
                          <a:effectLst/>
                          <a:latin typeface="Verdana" panose="020B0604030504040204" pitchFamily="34" charset="0"/>
                          <a:ea typeface="Verdana" panose="020B0604030504040204" pitchFamily="34" charset="0"/>
                        </a:rPr>
                        <a:t>Α</a:t>
                      </a:r>
                      <a:r>
                        <a:rPr lang="el-GR" sz="900" dirty="0">
                          <a:effectLst/>
                          <a:latin typeface="Verdana" panose="020B0604030504040204" pitchFamily="34" charset="0"/>
                          <a:ea typeface="Verdana" panose="020B0604030504040204" pitchFamily="34" charset="0"/>
                        </a:rPr>
                        <a:t>Ι</a:t>
                      </a:r>
                      <a:r>
                        <a:rPr lang="el-GR" sz="900" spc="-1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ΙΑ</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a:t>
                      </a:r>
                      <a:r>
                        <a:rPr lang="el-GR" sz="900" dirty="0">
                          <a:effectLst/>
                          <a:latin typeface="Verdana" panose="020B0604030504040204" pitchFamily="34" charset="0"/>
                          <a:ea typeface="Verdana" panose="020B0604030504040204" pitchFamily="34" charset="0"/>
                        </a:rPr>
                        <a:t>ΑΝ</a:t>
                      </a:r>
                      <a:r>
                        <a:rPr lang="el-GR" sz="900" spc="-15" dirty="0">
                          <a:effectLst/>
                          <a:latin typeface="Verdana" panose="020B0604030504040204" pitchFamily="34" charset="0"/>
                          <a:ea typeface="Verdana" panose="020B0604030504040204" pitchFamily="34" charset="0"/>
                        </a:rPr>
                        <a:t>.</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Τ</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40640" algn="ctr">
                        <a:lnSpc>
                          <a:spcPts val="965"/>
                        </a:lnSpc>
                        <a:spcBef>
                          <a:spcPts val="0"/>
                        </a:spcBef>
                        <a:spcAft>
                          <a:spcPts val="0"/>
                        </a:spcAft>
                      </a:pPr>
                      <a:r>
                        <a:rPr lang="el-GR" sz="900" dirty="0">
                          <a:effectLst/>
                          <a:latin typeface="Verdana" panose="020B0604030504040204" pitchFamily="34" charset="0"/>
                          <a:ea typeface="Verdana" panose="020B0604030504040204" pitchFamily="34" charset="0"/>
                        </a:rPr>
                        <a:t>Πα</a:t>
                      </a:r>
                      <a:r>
                        <a:rPr lang="el-GR" sz="900" spc="-5" dirty="0">
                          <a:effectLst/>
                          <a:latin typeface="Verdana" panose="020B0604030504040204" pitchFamily="34" charset="0"/>
                          <a:ea typeface="Verdana" panose="020B0604030504040204" pitchFamily="34" charset="0"/>
                        </a:rPr>
                        <a:t>νε</a:t>
                      </a:r>
                      <a:r>
                        <a:rPr lang="el-GR" sz="900" dirty="0">
                          <a:effectLst/>
                          <a:latin typeface="Verdana" panose="020B0604030504040204" pitchFamily="34" charset="0"/>
                          <a:ea typeface="Verdana" panose="020B0604030504040204" pitchFamily="34" charset="0"/>
                        </a:rPr>
                        <a:t>π</a:t>
                      </a:r>
                      <a:r>
                        <a:rPr lang="el-GR" sz="900" spc="-5" dirty="0">
                          <a:effectLst/>
                          <a:latin typeface="Verdana" panose="020B0604030504040204" pitchFamily="34" charset="0"/>
                          <a:ea typeface="Verdana" panose="020B0604030504040204" pitchFamily="34" charset="0"/>
                        </a:rPr>
                        <a:t>ι</a:t>
                      </a:r>
                      <a:r>
                        <a:rPr lang="el-GR" sz="900" dirty="0">
                          <a:effectLst/>
                          <a:latin typeface="Verdana" panose="020B0604030504040204" pitchFamily="34" charset="0"/>
                          <a:ea typeface="Verdana" panose="020B0604030504040204" pitchFamily="34" charset="0"/>
                        </a:rPr>
                        <a:t>σ</a:t>
                      </a:r>
                      <a:r>
                        <a:rPr lang="el-GR" sz="900" spc="-5" dirty="0">
                          <a:effectLst/>
                          <a:latin typeface="Verdana" panose="020B0604030504040204" pitchFamily="34" charset="0"/>
                          <a:ea typeface="Verdana" panose="020B0604030504040204" pitchFamily="34" charset="0"/>
                        </a:rPr>
                        <a:t>τη</a:t>
                      </a:r>
                      <a:r>
                        <a:rPr lang="el-GR" sz="900" dirty="0">
                          <a:effectLst/>
                          <a:latin typeface="Verdana" panose="020B0604030504040204" pitchFamily="34" charset="0"/>
                          <a:ea typeface="Verdana" panose="020B0604030504040204" pitchFamily="34" charset="0"/>
                        </a:rPr>
                        <a:t>μ</a:t>
                      </a:r>
                      <a:r>
                        <a:rPr lang="el-GR" sz="900" spc="-5" dirty="0">
                          <a:effectLst/>
                          <a:latin typeface="Verdana" panose="020B0604030504040204" pitchFamily="34" charset="0"/>
                          <a:ea typeface="Verdana" panose="020B0604030504040204" pitchFamily="34" charset="0"/>
                        </a:rPr>
                        <a:t>ίο</a:t>
                      </a:r>
                      <a:r>
                        <a:rPr lang="el-GR" sz="900" dirty="0">
                          <a:effectLst/>
                          <a:latin typeface="Verdana" panose="020B0604030504040204" pitchFamily="34" charset="0"/>
                          <a:ea typeface="Verdana" panose="020B0604030504040204" pitchFamily="34" charset="0"/>
                        </a:rPr>
                        <a:t>υ </a:t>
                      </a:r>
                      <a:r>
                        <a:rPr lang="el-GR" sz="900" spc="5" dirty="0">
                          <a:effectLst/>
                          <a:latin typeface="Verdana" panose="020B0604030504040204" pitchFamily="34" charset="0"/>
                          <a:ea typeface="Verdana" panose="020B0604030504040204" pitchFamily="34" charset="0"/>
                        </a:rPr>
                        <a:t>39</a:t>
                      </a:r>
                      <a:r>
                        <a:rPr lang="el-GR" sz="900" dirty="0">
                          <a:effectLst/>
                          <a:latin typeface="Verdana" panose="020B0604030504040204" pitchFamily="34" charset="0"/>
                          <a:ea typeface="Verdana" panose="020B0604030504040204" pitchFamily="34" charset="0"/>
                        </a:rPr>
                        <a:t>, Α</a:t>
                      </a:r>
                      <a:r>
                        <a:rPr lang="el-GR" sz="900" spc="-5" dirty="0">
                          <a:effectLst/>
                          <a:latin typeface="Verdana" panose="020B0604030504040204" pitchFamily="34" charset="0"/>
                          <a:ea typeface="Verdana" panose="020B0604030504040204" pitchFamily="34" charset="0"/>
                        </a:rPr>
                        <a:t>Θ</a:t>
                      </a:r>
                      <a:r>
                        <a:rPr lang="el-GR" sz="900"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Α </a:t>
                      </a:r>
                      <a:r>
                        <a:rPr lang="el-GR" sz="900" spc="-10"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5</a:t>
                      </a:r>
                      <a:r>
                        <a:rPr lang="el-GR" sz="900" spc="-5" dirty="0">
                          <a:effectLst/>
                          <a:latin typeface="Verdana" panose="020B0604030504040204" pitchFamily="34" charset="0"/>
                          <a:ea typeface="Verdana" panose="020B0604030504040204" pitchFamily="34" charset="0"/>
                        </a:rPr>
                        <a:t> 6</a:t>
                      </a:r>
                      <a:r>
                        <a:rPr lang="el-GR" sz="900" dirty="0">
                          <a:effectLst/>
                          <a:latin typeface="Verdana" panose="020B0604030504040204" pitchFamily="34" charset="0"/>
                          <a:ea typeface="Verdana" panose="020B0604030504040204" pitchFamily="34" charset="0"/>
                        </a:rPr>
                        <a:t>4</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3</a:t>
                      </a:r>
                      <a:r>
                        <a:rPr lang="el-GR" sz="900" spc="10"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a:t>
                      </a:r>
                      <a:r>
                        <a:rPr lang="el-GR" sz="900" spc="-1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6</a:t>
                      </a:r>
                      <a:r>
                        <a:rPr lang="el-GR" sz="900"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 </a:t>
                      </a:r>
                    </a:p>
                    <a:p>
                      <a:pPr marL="0" marR="0" indent="0" algn="l">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21</a:t>
                      </a:r>
                      <a:r>
                        <a:rPr lang="el-GR" sz="900" dirty="0">
                          <a:effectLst/>
                          <a:latin typeface="Verdana" panose="020B0604030504040204" pitchFamily="34" charset="0"/>
                          <a:ea typeface="Verdana" panose="020B0604030504040204" pitchFamily="34" charset="0"/>
                        </a:rPr>
                        <a:t>3</a:t>
                      </a:r>
                      <a:r>
                        <a:rPr lang="el-GR" sz="900" spc="10"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a:t>
                      </a:r>
                      <a:r>
                        <a:rPr lang="el-GR" sz="900" spc="5"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6</a:t>
                      </a:r>
                      <a:r>
                        <a:rPr lang="el-GR" sz="900"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 1</a:t>
                      </a:r>
                      <a:r>
                        <a:rPr lang="el-GR" sz="900" spc="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5</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2865" marR="50165" algn="ctr">
                        <a:lnSpc>
                          <a:spcPts val="965"/>
                        </a:lnSpc>
                        <a:spcBef>
                          <a:spcPts val="0"/>
                        </a:spcBef>
                        <a:spcAft>
                          <a:spcPts val="0"/>
                        </a:spcAft>
                      </a:pPr>
                      <a:r>
                        <a:rPr lang="el-GR" sz="900" u="sng" dirty="0">
                          <a:effectLst/>
                          <a:latin typeface="Verdana" panose="020B0604030504040204" pitchFamily="34" charset="0"/>
                          <a:ea typeface="Verdana" panose="020B0604030504040204" pitchFamily="34" charset="0"/>
                          <a:hlinkClick r:id="rId2"/>
                        </a:rPr>
                        <a:t>c</a:t>
                      </a:r>
                      <a:r>
                        <a:rPr lang="el-GR" sz="900" u="sng" spc="-5" dirty="0">
                          <a:effectLst/>
                          <a:latin typeface="Verdana" panose="020B0604030504040204" pitchFamily="34" charset="0"/>
                          <a:ea typeface="Verdana" panose="020B0604030504040204" pitchFamily="34" charset="0"/>
                          <a:hlinkClick r:id="rId2"/>
                        </a:rPr>
                        <a:t>ont</a:t>
                      </a:r>
                      <a:r>
                        <a:rPr lang="el-GR" sz="900" u="sng" dirty="0">
                          <a:effectLst/>
                          <a:latin typeface="Verdana" panose="020B0604030504040204" pitchFamily="34" charset="0"/>
                          <a:ea typeface="Verdana" panose="020B0604030504040204" pitchFamily="34" charset="0"/>
                          <a:hlinkClick r:id="rId2"/>
                        </a:rPr>
                        <a:t>ac</a:t>
                      </a:r>
                      <a:r>
                        <a:rPr lang="el-GR" sz="900" u="sng" spc="-5" dirty="0">
                          <a:effectLst/>
                          <a:latin typeface="Verdana" panose="020B0604030504040204" pitchFamily="34" charset="0"/>
                          <a:ea typeface="Verdana" panose="020B0604030504040204" pitchFamily="34" charset="0"/>
                          <a:hlinkClick r:id="rId2"/>
                        </a:rPr>
                        <a:t>t</a:t>
                      </a:r>
                      <a:r>
                        <a:rPr lang="el-GR" sz="900" u="sng" dirty="0">
                          <a:effectLst/>
                          <a:latin typeface="Verdana" panose="020B0604030504040204" pitchFamily="34" charset="0"/>
                          <a:ea typeface="Verdana" panose="020B0604030504040204" pitchFamily="34" charset="0"/>
                          <a:hlinkClick r:id="rId2"/>
                        </a:rPr>
                        <a:t>@e</a:t>
                      </a:r>
                      <a:r>
                        <a:rPr lang="el-GR" sz="900" u="sng" spc="-5" dirty="0">
                          <a:effectLst/>
                          <a:latin typeface="Verdana" panose="020B0604030504040204" pitchFamily="34" charset="0"/>
                          <a:ea typeface="Verdana" panose="020B0604030504040204" pitchFamily="34" charset="0"/>
                          <a:hlinkClick r:id="rId2"/>
                        </a:rPr>
                        <a:t>l</a:t>
                      </a:r>
                      <a:r>
                        <a:rPr lang="el-GR" sz="900" u="sng" dirty="0">
                          <a:effectLst/>
                          <a:latin typeface="Verdana" panose="020B0604030504040204" pitchFamily="34" charset="0"/>
                          <a:ea typeface="Verdana" panose="020B0604030504040204" pitchFamily="34" charset="0"/>
                          <a:hlinkClick r:id="rId2"/>
                        </a:rPr>
                        <a:t>a</a:t>
                      </a:r>
                      <a:r>
                        <a:rPr lang="el-GR" sz="900" u="sng" spc="-5" dirty="0">
                          <a:effectLst/>
                          <a:latin typeface="Verdana" panose="020B0604030504040204" pitchFamily="34" charset="0"/>
                          <a:ea typeface="Verdana" panose="020B0604030504040204" pitchFamily="34" charset="0"/>
                          <a:hlinkClick r:id="rId2"/>
                        </a:rPr>
                        <a:t>net.</a:t>
                      </a:r>
                      <a:r>
                        <a:rPr lang="el-GR" sz="900" u="sng" dirty="0">
                          <a:effectLst/>
                          <a:latin typeface="Verdana" panose="020B0604030504040204" pitchFamily="34" charset="0"/>
                          <a:ea typeface="Verdana" panose="020B0604030504040204" pitchFamily="34" charset="0"/>
                          <a:hlinkClick r:id="rId2"/>
                        </a:rPr>
                        <a:t>gr</a:t>
                      </a:r>
                      <a:endParaRPr lang="en-US" sz="900" dirty="0">
                        <a:effectLst/>
                        <a:latin typeface="Verdana" panose="020B0604030504040204" pitchFamily="34" charset="0"/>
                        <a:ea typeface="Verdana" panose="020B0604030504040204" pitchFamily="34" charset="0"/>
                      </a:endParaRPr>
                    </a:p>
                    <a:p>
                      <a:pPr marL="143510" marR="130810" algn="ctr">
                        <a:lnSpc>
                          <a:spcPct val="107000"/>
                        </a:lnSpc>
                        <a:spcBef>
                          <a:spcPts val="150"/>
                        </a:spcBef>
                        <a:spcAft>
                          <a:spcPts val="0"/>
                        </a:spcAft>
                      </a:pPr>
                      <a:r>
                        <a:rPr lang="el-GR" sz="900" u="sng" dirty="0">
                          <a:effectLst/>
                          <a:latin typeface="Verdana" panose="020B0604030504040204" pitchFamily="34" charset="0"/>
                          <a:ea typeface="Verdana" panose="020B0604030504040204" pitchFamily="34" charset="0"/>
                          <a:hlinkClick r:id="rId3"/>
                        </a:rPr>
                        <a:t>w</a:t>
                      </a:r>
                      <a:r>
                        <a:rPr lang="el-GR" sz="900" u="sng" spc="-10" dirty="0">
                          <a:effectLst/>
                          <a:latin typeface="Verdana" panose="020B0604030504040204" pitchFamily="34" charset="0"/>
                          <a:ea typeface="Verdana" panose="020B0604030504040204" pitchFamily="34" charset="0"/>
                          <a:hlinkClick r:id="rId3"/>
                        </a:rPr>
                        <a:t>w</a:t>
                      </a:r>
                      <a:r>
                        <a:rPr lang="el-GR" sz="900" u="sng" dirty="0">
                          <a:effectLst/>
                          <a:latin typeface="Verdana" panose="020B0604030504040204" pitchFamily="34" charset="0"/>
                          <a:ea typeface="Verdana" panose="020B0604030504040204" pitchFamily="34" charset="0"/>
                          <a:hlinkClick r:id="rId3"/>
                        </a:rPr>
                        <a:t>w</a:t>
                      </a:r>
                      <a:r>
                        <a:rPr lang="el-GR" sz="900" u="sng" spc="-5" dirty="0">
                          <a:effectLst/>
                          <a:latin typeface="Verdana" panose="020B0604030504040204" pitchFamily="34" charset="0"/>
                          <a:ea typeface="Verdana" panose="020B0604030504040204" pitchFamily="34" charset="0"/>
                          <a:hlinkClick r:id="rId3"/>
                        </a:rPr>
                        <a:t>.el</a:t>
                      </a:r>
                      <a:r>
                        <a:rPr lang="el-GR" sz="900" u="sng" dirty="0">
                          <a:effectLst/>
                          <a:latin typeface="Verdana" panose="020B0604030504040204" pitchFamily="34" charset="0"/>
                          <a:ea typeface="Verdana" panose="020B0604030504040204" pitchFamily="34" charset="0"/>
                          <a:hlinkClick r:id="rId3"/>
                        </a:rPr>
                        <a:t>a</a:t>
                      </a:r>
                      <a:r>
                        <a:rPr lang="el-GR" sz="900" u="sng" spc="-5" dirty="0">
                          <a:effectLst/>
                          <a:latin typeface="Verdana" panose="020B0604030504040204" pitchFamily="34" charset="0"/>
                          <a:ea typeface="Verdana" panose="020B0604030504040204" pitchFamily="34" charset="0"/>
                          <a:hlinkClick r:id="rId3"/>
                        </a:rPr>
                        <a:t>net.</a:t>
                      </a:r>
                      <a:r>
                        <a:rPr lang="el-GR" sz="900" u="sng" dirty="0">
                          <a:effectLst/>
                          <a:latin typeface="Verdana" panose="020B0604030504040204" pitchFamily="34" charset="0"/>
                          <a:ea typeface="Verdana" panose="020B0604030504040204" pitchFamily="34" charset="0"/>
                          <a:hlinkClick r:id="rId3"/>
                        </a:rPr>
                        <a:t>gr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3106125"/>
                  </a:ext>
                </a:extLst>
              </a:tr>
              <a:tr h="694961">
                <a:tc>
                  <a:txBody>
                    <a:bodyPr/>
                    <a:lstStyle/>
                    <a:p>
                      <a:pPr marL="0" marR="0" algn="ctr">
                        <a:lnSpc>
                          <a:spcPct val="107000"/>
                        </a:lnSpc>
                        <a:spcBef>
                          <a:spcPts val="0"/>
                        </a:spcBef>
                        <a:spcAft>
                          <a:spcPts val="0"/>
                        </a:spcAft>
                      </a:pPr>
                      <a:r>
                        <a:rPr lang="el-GR" sz="1000" dirty="0">
                          <a:effectLst/>
                          <a:latin typeface="Verdana" panose="020B0604030504040204" pitchFamily="34" charset="0"/>
                          <a:ea typeface="Verdana" panose="020B0604030504040204" pitchFamily="34" charset="0"/>
                        </a:rPr>
                        <a:t>2</a:t>
                      </a:r>
                      <a:endParaRPr lang="en-US"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71755">
                        <a:lnSpc>
                          <a:spcPct val="115000"/>
                        </a:lnSpc>
                        <a:spcBef>
                          <a:spcPts val="0"/>
                        </a:spcBef>
                        <a:spcAft>
                          <a:spcPts val="0"/>
                        </a:spcAft>
                      </a:pPr>
                      <a:r>
                        <a:rPr lang="el-GR" sz="900" dirty="0">
                          <a:effectLst/>
                          <a:latin typeface="Verdana" panose="020B0604030504040204" pitchFamily="34" charset="0"/>
                          <a:ea typeface="Verdana" panose="020B0604030504040204" pitchFamily="34" charset="0"/>
                        </a:rPr>
                        <a:t>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ΡΙ</a:t>
                      </a:r>
                      <a:r>
                        <a:rPr lang="el-GR" sz="900" spc="-15" dirty="0">
                          <a:effectLst/>
                          <a:latin typeface="Verdana" panose="020B0604030504040204" pitchFamily="34" charset="0"/>
                          <a:ea typeface="Verdana" panose="020B0604030504040204" pitchFamily="34" charset="0"/>
                        </a:rPr>
                        <a:t>Φ</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Σ </a:t>
                      </a:r>
                      <a:r>
                        <a:rPr lang="el-GR" sz="900" spc="-5" dirty="0">
                          <a:effectLst/>
                          <a:latin typeface="Verdana" panose="020B0604030504040204" pitchFamily="34" charset="0"/>
                          <a:ea typeface="Verdana" panose="020B0604030504040204" pitchFamily="34" charset="0"/>
                        </a:rPr>
                        <a:t>Δ</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Τ. </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ΛΛΑ</a:t>
                      </a:r>
                      <a:r>
                        <a:rPr lang="el-GR" sz="900" spc="-10"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 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Σ</a:t>
                      </a:r>
                      <a:r>
                        <a:rPr lang="el-GR" sz="900" spc="-15" dirty="0">
                          <a:effectLst/>
                          <a:latin typeface="Verdana" panose="020B0604030504040204" pitchFamily="34" charset="0"/>
                          <a:ea typeface="Verdana" panose="020B0604030504040204" pitchFamily="34" charset="0"/>
                        </a:rPr>
                        <a:t>Ο</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 ΗΠ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ΙΡ</a:t>
                      </a:r>
                      <a:r>
                        <a:rPr lang="el-GR" sz="900" spc="-5" dirty="0">
                          <a:effectLst/>
                          <a:latin typeface="Verdana" panose="020B0604030504040204" pitchFamily="34" charset="0"/>
                          <a:ea typeface="Verdana" panose="020B0604030504040204" pitchFamily="34" charset="0"/>
                        </a:rPr>
                        <a:t>Ο</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 Ι</a:t>
                      </a:r>
                      <a:r>
                        <a:rPr lang="el-GR" sz="900" spc="-15" dirty="0">
                          <a:effectLst/>
                          <a:latin typeface="Verdana" panose="020B0604030504040204" pitchFamily="34" charset="0"/>
                          <a:ea typeface="Verdana" panose="020B0604030504040204" pitchFamily="34" charset="0"/>
                        </a:rPr>
                        <a:t>Ο</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a:t>
                      </a:r>
                      <a:r>
                        <a:rPr lang="el-GR" sz="900" spc="-10" dirty="0">
                          <a:effectLst/>
                          <a:latin typeface="Verdana" panose="020B0604030504040204" pitchFamily="34" charset="0"/>
                          <a:ea typeface="Verdana" panose="020B0604030504040204" pitchFamily="34" charset="0"/>
                        </a:rPr>
                        <a:t>Ω</a:t>
                      </a:r>
                      <a:r>
                        <a:rPr lang="el-GR" sz="900" dirty="0">
                          <a:effectLst/>
                          <a:latin typeface="Verdana" panose="020B0604030504040204" pitchFamily="34" charset="0"/>
                          <a:ea typeface="Verdana" panose="020B0604030504040204" pitchFamily="34" charset="0"/>
                        </a:rPr>
                        <a:t>Ν </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ΩΝ</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9885" marR="336550" algn="ctr">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ΙΑΧΕΙΡΙΣ</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endParaRPr lang="en-US" sz="900" dirty="0">
                        <a:effectLst/>
                        <a:latin typeface="Verdana" panose="020B0604030504040204" pitchFamily="34" charset="0"/>
                        <a:ea typeface="Verdana" panose="020B0604030504040204" pitchFamily="34" charset="0"/>
                      </a:endParaRPr>
                    </a:p>
                    <a:p>
                      <a:pPr marL="78740" marR="66675" algn="ctr">
                        <a:lnSpc>
                          <a:spcPct val="115000"/>
                        </a:lnSpc>
                        <a:spcBef>
                          <a:spcPts val="150"/>
                        </a:spcBef>
                        <a:spcAft>
                          <a:spcPts val="0"/>
                        </a:spcAft>
                      </a:pPr>
                      <a:r>
                        <a:rPr lang="el-GR" sz="900" spc="5" dirty="0">
                          <a:effectLst/>
                          <a:latin typeface="Verdana" panose="020B0604030504040204" pitchFamily="34" charset="0"/>
                          <a:ea typeface="Verdana" panose="020B0604030504040204" pitchFamily="34" charset="0"/>
                        </a:rPr>
                        <a:t>ΕΥ</a:t>
                      </a:r>
                      <a:r>
                        <a:rPr lang="el-GR" sz="900" spc="-10" dirty="0">
                          <a:effectLst/>
                          <a:latin typeface="Verdana" panose="020B0604030504040204" pitchFamily="34" charset="0"/>
                          <a:ea typeface="Verdana" panose="020B0604030504040204" pitchFamily="34" charset="0"/>
                        </a:rPr>
                        <a:t>Ρ</a:t>
                      </a:r>
                      <a:r>
                        <a:rPr lang="el-GR" sz="900" dirty="0">
                          <a:effectLst/>
                          <a:latin typeface="Verdana" panose="020B0604030504040204" pitchFamily="34" charset="0"/>
                          <a:ea typeface="Verdana" panose="020B0604030504040204" pitchFamily="34" charset="0"/>
                        </a:rPr>
                        <a:t>Ω</a:t>
                      </a:r>
                      <a:r>
                        <a:rPr lang="el-GR" sz="900" spc="-5" dirty="0">
                          <a:effectLst/>
                          <a:latin typeface="Verdana" panose="020B0604030504040204" pitchFamily="34" charset="0"/>
                          <a:ea typeface="Verdana" panose="020B0604030504040204" pitchFamily="34" charset="0"/>
                        </a:rPr>
                        <a:t>Π</a:t>
                      </a:r>
                      <a:r>
                        <a:rPr lang="el-GR" sz="900" dirty="0">
                          <a:effectLst/>
                          <a:latin typeface="Verdana" panose="020B0604030504040204" pitchFamily="34" charset="0"/>
                          <a:ea typeface="Verdana" panose="020B0604030504040204" pitchFamily="34" charset="0"/>
                        </a:rPr>
                        <a:t>ΑΪ</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ΩΝ ΠΡ</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ΓΡΑ</a:t>
                      </a:r>
                      <a:r>
                        <a:rPr lang="el-GR" sz="900" spc="-10" dirty="0">
                          <a:effectLst/>
                          <a:latin typeface="Verdana" panose="020B0604030504040204" pitchFamily="34" charset="0"/>
                          <a:ea typeface="Verdana" panose="020B0604030504040204" pitchFamily="34" charset="0"/>
                        </a:rPr>
                        <a:t>Μ</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Τ</a:t>
                      </a:r>
                      <a:r>
                        <a:rPr lang="el-GR" sz="900" spc="-10" dirty="0">
                          <a:effectLst/>
                          <a:latin typeface="Verdana" panose="020B0604030504040204" pitchFamily="34" charset="0"/>
                          <a:ea typeface="Verdana" panose="020B0604030504040204" pitchFamily="34" charset="0"/>
                        </a:rPr>
                        <a:t>Ω</a:t>
                      </a:r>
                      <a:r>
                        <a:rPr lang="el-GR" sz="900" dirty="0">
                          <a:effectLst/>
                          <a:latin typeface="Verdana" panose="020B0604030504040204" pitchFamily="34" charset="0"/>
                          <a:ea typeface="Verdana" panose="020B0604030504040204" pitchFamily="34" charset="0"/>
                        </a:rPr>
                        <a:t>Ν</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Δ</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ΗΣ </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ΛΛΑ</a:t>
                      </a:r>
                      <a:r>
                        <a:rPr lang="el-GR" sz="900" spc="-10"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ΑΣ – 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/Σ</a:t>
                      </a:r>
                      <a:r>
                        <a:rPr lang="el-GR" sz="900" spc="-1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a:t>
                      </a:r>
                      <a:r>
                        <a:rPr lang="el-GR" sz="900" spc="10"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 ΗΠ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ΙΡ</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 –</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Ι</a:t>
                      </a:r>
                      <a:r>
                        <a:rPr lang="el-GR" sz="900" spc="-15" dirty="0">
                          <a:effectLst/>
                          <a:latin typeface="Verdana" panose="020B0604030504040204" pitchFamily="34" charset="0"/>
                          <a:ea typeface="Verdana" panose="020B0604030504040204" pitchFamily="34" charset="0"/>
                        </a:rPr>
                        <a:t>Ο</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a:t>
                      </a:r>
                      <a:r>
                        <a:rPr lang="el-GR" sz="900" spc="-10" dirty="0">
                          <a:effectLst/>
                          <a:latin typeface="Verdana" panose="020B0604030504040204" pitchFamily="34" charset="0"/>
                          <a:ea typeface="Verdana" panose="020B0604030504040204" pitchFamily="34" charset="0"/>
                        </a:rPr>
                        <a:t>Ω</a:t>
                      </a:r>
                      <a:r>
                        <a:rPr lang="el-GR" sz="900" dirty="0">
                          <a:effectLst/>
                          <a:latin typeface="Verdana" panose="020B0604030504040204" pitchFamily="34" charset="0"/>
                          <a:ea typeface="Verdana" panose="020B0604030504040204" pitchFamily="34" charset="0"/>
                        </a:rPr>
                        <a:t>Ν</a:t>
                      </a:r>
                      <a:r>
                        <a:rPr lang="el-GR" sz="900" spc="5" dirty="0">
                          <a:effectLst/>
                          <a:latin typeface="Verdana" panose="020B0604030504040204" pitchFamily="34" charset="0"/>
                          <a:ea typeface="Verdana" panose="020B0604030504040204" pitchFamily="34" charset="0"/>
                        </a:rPr>
                        <a:t> Ν</a:t>
                      </a:r>
                      <a:r>
                        <a:rPr lang="el-GR" sz="900"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Σ</a:t>
                      </a:r>
                      <a:r>
                        <a:rPr lang="el-GR" sz="900" spc="-10" dirty="0">
                          <a:effectLst/>
                          <a:latin typeface="Verdana" panose="020B0604030504040204" pitchFamily="34" charset="0"/>
                          <a:ea typeface="Verdana" panose="020B0604030504040204" pitchFamily="34" charset="0"/>
                        </a:rPr>
                        <a:t>Ω</a:t>
                      </a:r>
                      <a:r>
                        <a:rPr lang="el-GR" sz="900" dirty="0">
                          <a:effectLst/>
                          <a:latin typeface="Verdana" panose="020B0604030504040204" pitchFamily="34" charset="0"/>
                          <a:ea typeface="Verdana" panose="020B0604030504040204" pitchFamily="34" charset="0"/>
                        </a:rPr>
                        <a:t>Ν</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43180" algn="ctr">
                        <a:lnSpc>
                          <a:spcPct val="114000"/>
                        </a:lnSpc>
                        <a:spcBef>
                          <a:spcPts val="0"/>
                        </a:spcBef>
                        <a:spcAft>
                          <a:spcPts val="0"/>
                        </a:spcAft>
                      </a:pPr>
                      <a:r>
                        <a:rPr lang="el-GR" sz="900" spc="-5"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ΙΑΧΕΙΡΙΣ</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Ι </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22555" marR="107315" algn="ctr">
                        <a:lnSpc>
                          <a:spcPct val="114000"/>
                        </a:lnSpc>
                        <a:spcBef>
                          <a:spcPts val="0"/>
                        </a:spcBef>
                        <a:spcAft>
                          <a:spcPts val="0"/>
                        </a:spcAft>
                      </a:pPr>
                      <a:r>
                        <a:rPr lang="el-GR" sz="900" spc="5" dirty="0" err="1">
                          <a:effectLst/>
                          <a:latin typeface="Verdana" panose="020B0604030504040204" pitchFamily="34" charset="0"/>
                          <a:ea typeface="Verdana" panose="020B0604030504040204" pitchFamily="34" charset="0"/>
                        </a:rPr>
                        <a:t>Μ</a:t>
                      </a:r>
                      <a:r>
                        <a:rPr lang="el-GR" sz="900" dirty="0" err="1">
                          <a:effectLst/>
                          <a:latin typeface="Verdana" panose="020B0604030504040204" pitchFamily="34" charset="0"/>
                          <a:ea typeface="Verdana" panose="020B0604030504040204" pitchFamily="34" charset="0"/>
                        </a:rPr>
                        <a:t>α</a:t>
                      </a:r>
                      <a:r>
                        <a:rPr lang="el-GR" sz="900" spc="-5" dirty="0" err="1">
                          <a:effectLst/>
                          <a:latin typeface="Verdana" panose="020B0604030504040204" pitchFamily="34" charset="0"/>
                          <a:ea typeface="Verdana" panose="020B0604030504040204" pitchFamily="34" charset="0"/>
                        </a:rPr>
                        <a:t>ι</a:t>
                      </a:r>
                      <a:r>
                        <a:rPr lang="el-GR" sz="900" dirty="0" err="1">
                          <a:effectLst/>
                          <a:latin typeface="Verdana" panose="020B0604030504040204" pitchFamily="34" charset="0"/>
                          <a:ea typeface="Verdana" panose="020B0604030504040204" pitchFamily="34" charset="0"/>
                        </a:rPr>
                        <a:t>ζώ</a:t>
                      </a:r>
                      <a:r>
                        <a:rPr lang="el-GR" sz="900" spc="-5" dirty="0" err="1">
                          <a:effectLst/>
                          <a:latin typeface="Verdana" panose="020B0604030504040204" pitchFamily="34" charset="0"/>
                          <a:ea typeface="Verdana" panose="020B0604030504040204" pitchFamily="34" charset="0"/>
                        </a:rPr>
                        <a:t>νο</a:t>
                      </a:r>
                      <a:r>
                        <a:rPr lang="el-GR" sz="900" dirty="0" err="1">
                          <a:effectLst/>
                          <a:latin typeface="Verdana" panose="020B0604030504040204" pitchFamily="34" charset="0"/>
                          <a:ea typeface="Verdana" panose="020B0604030504040204" pitchFamily="34" charset="0"/>
                        </a:rPr>
                        <a:t>ς</a:t>
                      </a:r>
                      <a:r>
                        <a:rPr lang="el-GR" sz="900" spc="-1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2</a:t>
                      </a:r>
                      <a:r>
                        <a:rPr lang="el-GR" sz="900"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&amp; Γ</a:t>
                      </a:r>
                      <a:r>
                        <a:rPr lang="el-GR" sz="900" spc="-5" dirty="0">
                          <a:effectLst/>
                          <a:latin typeface="Verdana" panose="020B0604030504040204" pitchFamily="34" charset="0"/>
                          <a:ea typeface="Verdana" panose="020B0604030504040204" pitchFamily="34" charset="0"/>
                        </a:rPr>
                        <a:t>ούν</a:t>
                      </a:r>
                      <a:r>
                        <a:rPr lang="el-GR" sz="900" dirty="0">
                          <a:effectLst/>
                          <a:latin typeface="Verdana" panose="020B0604030504040204" pitchFamily="34" charset="0"/>
                          <a:ea typeface="Verdana" panose="020B0604030504040204" pitchFamily="34" charset="0"/>
                        </a:rPr>
                        <a:t>αρ</a:t>
                      </a:r>
                      <a:r>
                        <a:rPr lang="el-GR" sz="900" spc="-5" dirty="0">
                          <a:effectLst/>
                          <a:latin typeface="Verdana" panose="020B0604030504040204" pitchFamily="34" charset="0"/>
                          <a:ea typeface="Verdana" panose="020B0604030504040204" pitchFamily="34" charset="0"/>
                        </a:rPr>
                        <a:t>η</a:t>
                      </a:r>
                      <a:r>
                        <a:rPr lang="el-GR" sz="900" dirty="0">
                          <a:effectLst/>
                          <a:latin typeface="Verdana" panose="020B0604030504040204" pitchFamily="34" charset="0"/>
                          <a:ea typeface="Verdana" panose="020B0604030504040204" pitchFamily="34" charset="0"/>
                        </a:rPr>
                        <a:t>, ΤΚ</a:t>
                      </a:r>
                      <a:endParaRPr lang="en-US" sz="900" dirty="0">
                        <a:effectLst/>
                        <a:latin typeface="Verdana" panose="020B0604030504040204" pitchFamily="34" charset="0"/>
                        <a:ea typeface="Verdana" panose="020B0604030504040204" pitchFamily="34" charset="0"/>
                      </a:endParaRPr>
                    </a:p>
                    <a:p>
                      <a:pPr marL="315595" marR="300355" algn="ctr">
                        <a:lnSpc>
                          <a:spcPct val="107000"/>
                        </a:lnSpc>
                        <a:spcBef>
                          <a:spcPts val="1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a:t>
                      </a:r>
                      <a:r>
                        <a:rPr lang="el-GR" sz="900" dirty="0">
                          <a:effectLst/>
                          <a:latin typeface="Verdana" panose="020B0604030504040204" pitchFamily="34" charset="0"/>
                          <a:ea typeface="Verdana" panose="020B0604030504040204" pitchFamily="34" charset="0"/>
                        </a:rPr>
                        <a:t>, ΠΑ</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ΡΑ</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6</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27</a:t>
                      </a:r>
                      <a:r>
                        <a:rPr lang="el-GR" sz="900" spc="5" dirty="0">
                          <a:effectLst/>
                          <a:latin typeface="Verdana" panose="020B0604030504040204" pitchFamily="34" charset="0"/>
                          <a:ea typeface="Verdana" panose="020B0604030504040204" pitchFamily="34" charset="0"/>
                        </a:rPr>
                        <a:t>1</a:t>
                      </a:r>
                      <a:r>
                        <a:rPr lang="el-GR" sz="900" spc="15" dirty="0">
                          <a:effectLst/>
                          <a:latin typeface="Verdana" panose="020B0604030504040204" pitchFamily="34" charset="0"/>
                          <a:ea typeface="Verdana" panose="020B0604030504040204" pitchFamily="34" charset="0"/>
                        </a:rPr>
                        <a:t>4</a:t>
                      </a:r>
                      <a:r>
                        <a:rPr lang="el-GR" sz="900" dirty="0">
                          <a:effectLst/>
                          <a:latin typeface="Verdana" panose="020B0604030504040204" pitchFamily="34" charset="0"/>
                          <a:ea typeface="Verdana" panose="020B0604030504040204" pitchFamily="34" charset="0"/>
                        </a:rPr>
                        <a:t>,</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2</a:t>
                      </a:r>
                      <a:r>
                        <a:rPr lang="el-GR" sz="900" spc="5" dirty="0">
                          <a:effectLst/>
                          <a:latin typeface="Verdana" panose="020B0604030504040204" pitchFamily="34" charset="0"/>
                          <a:ea typeface="Verdana" panose="020B0604030504040204" pitchFamily="34" charset="0"/>
                        </a:rPr>
                        <a:t>7</a:t>
                      </a:r>
                      <a:r>
                        <a:rPr lang="el-GR" sz="900" spc="-5" dirty="0">
                          <a:effectLst/>
                          <a:latin typeface="Verdana" panose="020B0604030504040204" pitchFamily="34" charset="0"/>
                          <a:ea typeface="Verdana" panose="020B0604030504040204" pitchFamily="34" charset="0"/>
                        </a:rPr>
                        <a:t>78</a:t>
                      </a:r>
                      <a:r>
                        <a:rPr lang="el-GR" sz="900" spc="5" dirty="0">
                          <a:effectLst/>
                          <a:latin typeface="Verdana" panose="020B0604030504040204" pitchFamily="34" charset="0"/>
                          <a:ea typeface="Verdana" panose="020B0604030504040204" pitchFamily="34" charset="0"/>
                        </a:rPr>
                        <a:t>3</a:t>
                      </a:r>
                      <a:r>
                        <a:rPr lang="el-GR" sz="900" dirty="0">
                          <a:effectLst/>
                          <a:latin typeface="Verdana" panose="020B0604030504040204" pitchFamily="34" charset="0"/>
                          <a:ea typeface="Verdana" panose="020B0604030504040204" pitchFamily="34" charset="0"/>
                        </a:rPr>
                        <a:t>0</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1595" marR="50800" indent="3175" algn="ctr">
                        <a:lnSpc>
                          <a:spcPct val="115000"/>
                        </a:lnSpc>
                        <a:spcBef>
                          <a:spcPts val="0"/>
                        </a:spcBef>
                        <a:spcAft>
                          <a:spcPts val="0"/>
                        </a:spcAft>
                      </a:pPr>
                      <a:r>
                        <a:rPr lang="el-GR" sz="900" u="sng" spc="-5" dirty="0">
                          <a:effectLst/>
                          <a:latin typeface="Verdana" panose="020B0604030504040204" pitchFamily="34" charset="0"/>
                          <a:ea typeface="Verdana" panose="020B0604030504040204" pitchFamily="34" charset="0"/>
                        </a:rPr>
                        <a:t>efd@</a:t>
                      </a:r>
                      <a:r>
                        <a:rPr lang="en-US" sz="900" u="sng" spc="-5" dirty="0" err="1">
                          <a:effectLst/>
                          <a:latin typeface="Verdana" panose="020B0604030504040204" pitchFamily="34" charset="0"/>
                          <a:ea typeface="Verdana" panose="020B0604030504040204" pitchFamily="34" charset="0"/>
                          <a:hlinkClick r:id="rId4"/>
                        </a:rPr>
                        <a:t>diaxeiristiki</a:t>
                      </a:r>
                      <a:r>
                        <a:rPr lang="el-GR" sz="900" u="sng" spc="-5" dirty="0">
                          <a:effectLst/>
                          <a:latin typeface="Verdana" panose="020B0604030504040204" pitchFamily="34" charset="0"/>
                          <a:ea typeface="Verdana" panose="020B0604030504040204" pitchFamily="34" charset="0"/>
                          <a:hlinkClick r:id="rId4"/>
                        </a:rPr>
                        <a:t>.</a:t>
                      </a:r>
                      <a:r>
                        <a:rPr lang="en-US" sz="900" u="sng" spc="-5" dirty="0">
                          <a:effectLst/>
                          <a:latin typeface="Verdana" panose="020B0604030504040204" pitchFamily="34" charset="0"/>
                          <a:ea typeface="Verdana" panose="020B0604030504040204" pitchFamily="34" charset="0"/>
                          <a:hlinkClick r:id="rId4"/>
                        </a:rPr>
                        <a:t>g</a:t>
                      </a:r>
                      <a:r>
                        <a:rPr lang="en-US" sz="900" dirty="0">
                          <a:effectLst/>
                          <a:latin typeface="Verdana" panose="020B0604030504040204" pitchFamily="34" charset="0"/>
                          <a:ea typeface="Verdana" panose="020B0604030504040204" pitchFamily="34" charset="0"/>
                        </a:rPr>
                        <a:t>r</a:t>
                      </a:r>
                    </a:p>
                    <a:p>
                      <a:pPr marL="61595" marR="50800" indent="3175" algn="ctr">
                        <a:lnSpc>
                          <a:spcPct val="115000"/>
                        </a:lnSpc>
                        <a:spcBef>
                          <a:spcPts val="0"/>
                        </a:spcBef>
                        <a:spcAft>
                          <a:spcPts val="0"/>
                        </a:spcAft>
                      </a:pPr>
                      <a:r>
                        <a:rPr lang="en-US" sz="900" u="sng" dirty="0">
                          <a:effectLst/>
                          <a:latin typeface="Verdana" panose="020B0604030504040204" pitchFamily="34" charset="0"/>
                          <a:ea typeface="Verdana" panose="020B0604030504040204" pitchFamily="34" charset="0"/>
                          <a:hlinkClick r:id="rId4"/>
                        </a:rPr>
                        <a:t>w</a:t>
                      </a:r>
                      <a:r>
                        <a:rPr lang="en-US" sz="900" u="sng" spc="-10" dirty="0">
                          <a:effectLst/>
                          <a:latin typeface="Verdana" panose="020B0604030504040204" pitchFamily="34" charset="0"/>
                          <a:ea typeface="Verdana" panose="020B0604030504040204" pitchFamily="34" charset="0"/>
                          <a:hlinkClick r:id="rId4"/>
                        </a:rPr>
                        <a:t>w</a:t>
                      </a:r>
                      <a:r>
                        <a:rPr lang="en-US" sz="900" u="sng" dirty="0">
                          <a:effectLst/>
                          <a:latin typeface="Verdana" panose="020B0604030504040204" pitchFamily="34" charset="0"/>
                          <a:ea typeface="Verdana" panose="020B0604030504040204" pitchFamily="34" charset="0"/>
                          <a:hlinkClick r:id="rId4"/>
                        </a:rPr>
                        <a:t>w</a:t>
                      </a:r>
                      <a:r>
                        <a:rPr lang="el-GR" sz="900" u="sng" spc="-5" dirty="0">
                          <a:effectLst/>
                          <a:latin typeface="Verdana" panose="020B0604030504040204" pitchFamily="34" charset="0"/>
                          <a:ea typeface="Verdana" panose="020B0604030504040204" pitchFamily="34" charset="0"/>
                          <a:hlinkClick r:id="rId4"/>
                        </a:rPr>
                        <a:t>.</a:t>
                      </a:r>
                      <a:r>
                        <a:rPr lang="en-US" sz="900" u="sng" dirty="0" err="1">
                          <a:effectLst/>
                          <a:latin typeface="Verdana" panose="020B0604030504040204" pitchFamily="34" charset="0"/>
                          <a:ea typeface="Verdana" panose="020B0604030504040204" pitchFamily="34" charset="0"/>
                          <a:hlinkClick r:id="rId4"/>
                        </a:rPr>
                        <a:t>d</a:t>
                      </a:r>
                      <a:r>
                        <a:rPr lang="en-US" sz="900" u="sng" spc="-5" dirty="0" err="1">
                          <a:effectLst/>
                          <a:latin typeface="Verdana" panose="020B0604030504040204" pitchFamily="34" charset="0"/>
                          <a:ea typeface="Verdana" panose="020B0604030504040204" pitchFamily="34" charset="0"/>
                          <a:hlinkClick r:id="rId4"/>
                        </a:rPr>
                        <a:t>i</a:t>
                      </a:r>
                      <a:r>
                        <a:rPr lang="en-US" sz="900" u="sng" dirty="0" err="1">
                          <a:effectLst/>
                          <a:latin typeface="Verdana" panose="020B0604030504040204" pitchFamily="34" charset="0"/>
                          <a:ea typeface="Verdana" panose="020B0604030504040204" pitchFamily="34" charset="0"/>
                          <a:hlinkClick r:id="rId4"/>
                        </a:rPr>
                        <a:t>a</a:t>
                      </a:r>
                      <a:r>
                        <a:rPr lang="en-US" sz="900" u="sng" spc="-5" dirty="0" err="1">
                          <a:effectLst/>
                          <a:latin typeface="Verdana" panose="020B0604030504040204" pitchFamily="34" charset="0"/>
                          <a:ea typeface="Verdana" panose="020B0604030504040204" pitchFamily="34" charset="0"/>
                          <a:hlinkClick r:id="rId4"/>
                        </a:rPr>
                        <a:t>xei</a:t>
                      </a:r>
                      <a:r>
                        <a:rPr lang="en-US" sz="900" u="sng" dirty="0" err="1">
                          <a:effectLst/>
                          <a:latin typeface="Verdana" panose="020B0604030504040204" pitchFamily="34" charset="0"/>
                          <a:ea typeface="Verdana" panose="020B0604030504040204" pitchFamily="34" charset="0"/>
                          <a:hlinkClick r:id="rId4"/>
                        </a:rPr>
                        <a:t>r</a:t>
                      </a:r>
                      <a:r>
                        <a:rPr lang="en-US" sz="900" u="sng" spc="-5" dirty="0" err="1">
                          <a:effectLst/>
                          <a:latin typeface="Verdana" panose="020B0604030504040204" pitchFamily="34" charset="0"/>
                          <a:ea typeface="Verdana" panose="020B0604030504040204" pitchFamily="34" charset="0"/>
                          <a:hlinkClick r:id="rId4"/>
                        </a:rPr>
                        <a:t>i</a:t>
                      </a:r>
                      <a:r>
                        <a:rPr lang="en-US" sz="900" u="sng" dirty="0" err="1">
                          <a:effectLst/>
                          <a:latin typeface="Verdana" panose="020B0604030504040204" pitchFamily="34" charset="0"/>
                          <a:ea typeface="Verdana" panose="020B0604030504040204" pitchFamily="34" charset="0"/>
                          <a:hlinkClick r:id="rId4"/>
                        </a:rPr>
                        <a:t>s</a:t>
                      </a:r>
                      <a:r>
                        <a:rPr lang="en-US" sz="900" u="sng" spc="-5" dirty="0" err="1">
                          <a:effectLst/>
                          <a:latin typeface="Verdana" panose="020B0604030504040204" pitchFamily="34" charset="0"/>
                          <a:ea typeface="Verdana" panose="020B0604030504040204" pitchFamily="34" charset="0"/>
                          <a:hlinkClick r:id="rId4"/>
                        </a:rPr>
                        <a:t>tiki</a:t>
                      </a:r>
                      <a:r>
                        <a:rPr lang="el-GR" sz="900" u="sng" spc="-5" dirty="0">
                          <a:effectLst/>
                          <a:latin typeface="Verdana" panose="020B0604030504040204" pitchFamily="34" charset="0"/>
                          <a:ea typeface="Verdana" panose="020B0604030504040204" pitchFamily="34" charset="0"/>
                          <a:hlinkClick r:id="rId4"/>
                        </a:rPr>
                        <a:t>.</a:t>
                      </a:r>
                      <a:r>
                        <a:rPr lang="en-US" sz="900" u="sng" dirty="0">
                          <a:effectLst/>
                          <a:latin typeface="Verdana" panose="020B0604030504040204" pitchFamily="34" charset="0"/>
                          <a:ea typeface="Verdana" panose="020B0604030504040204" pitchFamily="34" charset="0"/>
                          <a:hlinkClick r:id="rId4"/>
                        </a:rPr>
                        <a:t>g</a:t>
                      </a:r>
                      <a:r>
                        <a:rPr lang="en-US" sz="900" dirty="0">
                          <a:effectLst/>
                          <a:latin typeface="Verdana" panose="020B0604030504040204" pitchFamily="34" charset="0"/>
                          <a:ea typeface="Verdana" panose="020B0604030504040204" pitchFamily="34" charset="0"/>
                        </a:rPr>
                        <a:t>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5673696"/>
                  </a:ext>
                </a:extLst>
              </a:tr>
              <a:tr h="750627">
                <a:tc>
                  <a:txBody>
                    <a:bodyPr/>
                    <a:lstStyle/>
                    <a:p>
                      <a:pPr marL="0" marR="0" algn="ctr">
                        <a:lnSpc>
                          <a:spcPct val="107000"/>
                        </a:lnSpc>
                        <a:spcBef>
                          <a:spcPts val="0"/>
                        </a:spcBef>
                        <a:spcAft>
                          <a:spcPts val="0"/>
                        </a:spcAft>
                      </a:pPr>
                      <a:r>
                        <a:rPr lang="el-GR" sz="1000">
                          <a:effectLst/>
                          <a:latin typeface="Verdana" panose="020B0604030504040204" pitchFamily="34" charset="0"/>
                          <a:ea typeface="Verdana" panose="020B0604030504040204" pitchFamily="34" charset="0"/>
                        </a:rPr>
                        <a:t>3</a:t>
                      </a:r>
                      <a:endParaRPr lang="en-US" sz="10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156845">
                        <a:lnSpc>
                          <a:spcPct val="115000"/>
                        </a:lnSpc>
                        <a:spcBef>
                          <a:spcPts val="0"/>
                        </a:spcBef>
                        <a:spcAft>
                          <a:spcPts val="0"/>
                        </a:spcAft>
                      </a:pPr>
                      <a:r>
                        <a:rPr lang="el-GR" sz="900" dirty="0">
                          <a:effectLst/>
                          <a:latin typeface="Verdana" panose="020B0604030504040204" pitchFamily="34" charset="0"/>
                          <a:ea typeface="Verdana" panose="020B0604030504040204" pitchFamily="34" charset="0"/>
                        </a:rPr>
                        <a:t>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ΡΙ</a:t>
                      </a:r>
                      <a:r>
                        <a:rPr lang="el-GR" sz="900" spc="-15" dirty="0">
                          <a:effectLst/>
                          <a:latin typeface="Verdana" panose="020B0604030504040204" pitchFamily="34" charset="0"/>
                          <a:ea typeface="Verdana" panose="020B0604030504040204" pitchFamily="34" charset="0"/>
                        </a:rPr>
                        <a:t>Φ</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Σ </a:t>
                      </a:r>
                      <a:r>
                        <a:rPr lang="el-GR" sz="900" spc="-5" dirty="0">
                          <a:effectLst/>
                          <a:latin typeface="Verdana" panose="020B0604030504040204" pitchFamily="34" charset="0"/>
                          <a:ea typeface="Verdana" panose="020B0604030504040204" pitchFamily="34" charset="0"/>
                        </a:rPr>
                        <a:t>Κ</a:t>
                      </a:r>
                      <a:r>
                        <a:rPr lang="el-GR" sz="900" spc="5" dirty="0">
                          <a:effectLst/>
                          <a:latin typeface="Verdana" panose="020B0604030504040204" pitchFamily="34" charset="0"/>
                          <a:ea typeface="Verdana" panose="020B0604030504040204" pitchFamily="34" charset="0"/>
                        </a:rPr>
                        <a:t>ΕΝ</a:t>
                      </a:r>
                      <a:r>
                        <a:rPr lang="el-GR" sz="900" dirty="0">
                          <a:effectLst/>
                          <a:latin typeface="Verdana" panose="020B0604030504040204" pitchFamily="34" charset="0"/>
                          <a:ea typeface="Verdana" panose="020B0604030504040204" pitchFamily="34" charset="0"/>
                        </a:rPr>
                        <a:t>ΤΡΙ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ΗΣ </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ΑΙ </a:t>
                      </a:r>
                      <a:r>
                        <a:rPr lang="el-GR" sz="900" spc="-5" dirty="0">
                          <a:effectLst/>
                          <a:latin typeface="Verdana" panose="020B0604030504040204" pitchFamily="34" charset="0"/>
                          <a:ea typeface="Verdana" panose="020B0604030504040204" pitchFamily="34" charset="0"/>
                        </a:rPr>
                        <a:t>Δ</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ΗΣ </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Κ</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ΔΟ</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ΙΑΣ</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1595" marR="50800" algn="ctr">
                        <a:lnSpc>
                          <a:spcPct val="107000"/>
                        </a:lnSpc>
                        <a:spcBef>
                          <a:spcPts val="10"/>
                        </a:spcBef>
                        <a:spcAft>
                          <a:spcPts val="0"/>
                        </a:spcAft>
                      </a:pPr>
                      <a:r>
                        <a:rPr lang="el-GR" sz="900" spc="-5" dirty="0">
                          <a:effectLst/>
                          <a:latin typeface="Verdana" panose="020B0604030504040204" pitchFamily="34" charset="0"/>
                          <a:ea typeface="Verdana" panose="020B0604030504040204" pitchFamily="34" charset="0"/>
                        </a:rPr>
                        <a:t>Κ</a:t>
                      </a:r>
                      <a:r>
                        <a:rPr lang="el-GR" sz="900" spc="5" dirty="0">
                          <a:effectLst/>
                          <a:latin typeface="Verdana" panose="020B0604030504040204" pitchFamily="34" charset="0"/>
                          <a:ea typeface="Verdana" panose="020B0604030504040204" pitchFamily="34" charset="0"/>
                        </a:rPr>
                        <a:t>ΕΝ</a:t>
                      </a:r>
                      <a:r>
                        <a:rPr lang="el-GR" sz="900" dirty="0">
                          <a:effectLst/>
                          <a:latin typeface="Verdana" panose="020B0604030504040204" pitchFamily="34" charset="0"/>
                          <a:ea typeface="Verdana" panose="020B0604030504040204" pitchFamily="34" charset="0"/>
                        </a:rPr>
                        <a:t>ΤΡΟ</a:t>
                      </a:r>
                      <a:r>
                        <a:rPr lang="el-GR" sz="900" spc="-1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ΠΙ</a:t>
                      </a:r>
                      <a:r>
                        <a:rPr lang="el-GR" sz="900" spc="-10" dirty="0">
                          <a:effectLst/>
                          <a:latin typeface="Verdana" panose="020B0604030504040204" pitchFamily="34" charset="0"/>
                          <a:ea typeface="Verdana" panose="020B0604030504040204" pitchFamily="34" charset="0"/>
                        </a:rPr>
                        <a:t>Χ</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ΙΡ</a:t>
                      </a:r>
                      <a:r>
                        <a:rPr lang="el-GR" sz="900" spc="-15" dirty="0">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ΗΣ</a:t>
                      </a:r>
                      <a:endParaRPr lang="en-US" sz="900" dirty="0">
                        <a:effectLst/>
                        <a:latin typeface="Verdana" panose="020B0604030504040204" pitchFamily="34" charset="0"/>
                        <a:ea typeface="Verdana" panose="020B0604030504040204" pitchFamily="34" charset="0"/>
                      </a:endParaRPr>
                    </a:p>
                    <a:p>
                      <a:pPr marL="198755" marR="187960" indent="2540" algn="ctr">
                        <a:lnSpc>
                          <a:spcPct val="115000"/>
                        </a:lnSpc>
                        <a:spcBef>
                          <a:spcPts val="135"/>
                        </a:spcBef>
                        <a:spcAft>
                          <a:spcPts val="0"/>
                        </a:spcAft>
                      </a:pPr>
                      <a:r>
                        <a:rPr lang="el-GR" sz="900" dirty="0">
                          <a:effectLst/>
                          <a:latin typeface="Verdana" panose="020B0604030504040204" pitchFamily="34" charset="0"/>
                          <a:ea typeface="Verdana" panose="020B0604030504040204" pitchFamily="34" charset="0"/>
                        </a:rPr>
                        <a:t>&amp; </a:t>
                      </a:r>
                      <a:r>
                        <a:rPr lang="el-GR" sz="900" spc="-5" dirty="0">
                          <a:effectLst/>
                          <a:latin typeface="Verdana" panose="020B0604030504040204" pitchFamily="34" charset="0"/>
                          <a:ea typeface="Verdana" panose="020B0604030504040204" pitchFamily="34" charset="0"/>
                        </a:rPr>
                        <a:t>ΠΟ</a:t>
                      </a:r>
                      <a:r>
                        <a:rPr lang="el-GR" sz="900" dirty="0">
                          <a:effectLst/>
                          <a:latin typeface="Verdana" panose="020B0604030504040204" pitchFamily="34" charset="0"/>
                          <a:ea typeface="Verdana" panose="020B0604030504040204" pitchFamily="34" charset="0"/>
                        </a:rPr>
                        <a:t>ΛΙΤΙ</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ΗΣ ΑΝΑ</a:t>
                      </a:r>
                      <a:r>
                        <a:rPr lang="el-GR" sz="900" spc="-5" dirty="0">
                          <a:effectLst/>
                          <a:latin typeface="Verdana" panose="020B0604030504040204" pitchFamily="34" charset="0"/>
                          <a:ea typeface="Verdana" panose="020B0604030504040204" pitchFamily="34" charset="0"/>
                        </a:rPr>
                        <a:t>Π</a:t>
                      </a:r>
                      <a:r>
                        <a:rPr lang="el-GR" sz="900" dirty="0">
                          <a:effectLst/>
                          <a:latin typeface="Verdana" panose="020B0604030504040204" pitchFamily="34" charset="0"/>
                          <a:ea typeface="Verdana" panose="020B0604030504040204" pitchFamily="34" charset="0"/>
                        </a:rPr>
                        <a:t>ΤΥΞΗΣ</a:t>
                      </a:r>
                      <a:r>
                        <a:rPr lang="el-GR" sz="900" spc="-1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 ΑΝΑ</a:t>
                      </a:r>
                      <a:r>
                        <a:rPr lang="el-GR" sz="900" spc="-5" dirty="0">
                          <a:effectLst/>
                          <a:latin typeface="Verdana" panose="020B0604030504040204" pitchFamily="34" charset="0"/>
                          <a:ea typeface="Verdana" panose="020B0604030504040204" pitchFamily="34" charset="0"/>
                        </a:rPr>
                        <a:t>Π</a:t>
                      </a:r>
                      <a:r>
                        <a:rPr lang="el-GR" sz="900" dirty="0">
                          <a:effectLst/>
                          <a:latin typeface="Verdana" panose="020B0604030504040204" pitchFamily="34" charset="0"/>
                          <a:ea typeface="Verdana" panose="020B0604030504040204" pitchFamily="34" charset="0"/>
                        </a:rPr>
                        <a:t>ΤΥ</a:t>
                      </a:r>
                      <a:r>
                        <a:rPr lang="el-GR" sz="900" spc="-10" dirty="0">
                          <a:effectLst/>
                          <a:latin typeface="Verdana" panose="020B0604030504040204" pitchFamily="34" charset="0"/>
                          <a:ea typeface="Verdana" panose="020B0604030504040204" pitchFamily="34" charset="0"/>
                        </a:rPr>
                        <a:t>Ξ</a:t>
                      </a:r>
                      <a:r>
                        <a:rPr lang="el-GR" sz="900" dirty="0">
                          <a:effectLst/>
                          <a:latin typeface="Verdana" panose="020B0604030504040204" pitchFamily="34" charset="0"/>
                          <a:ea typeface="Verdana" panose="020B0604030504040204" pitchFamily="34" charset="0"/>
                        </a:rPr>
                        <a:t>ΙΑ</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 </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Ω</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Η </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Κ</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ΔΟ</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ΙΑΣ</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159385" algn="ctr">
                        <a:lnSpc>
                          <a:spcPct val="115000"/>
                        </a:lnSpc>
                        <a:spcBef>
                          <a:spcPts val="0"/>
                        </a:spcBef>
                        <a:spcAft>
                          <a:spcPts val="0"/>
                        </a:spcAft>
                      </a:pPr>
                      <a:r>
                        <a:rPr lang="el-GR" sz="900" spc="-5" dirty="0">
                          <a:effectLst/>
                          <a:latin typeface="Verdana" panose="020B0604030504040204" pitchFamily="34" charset="0"/>
                          <a:ea typeface="Verdana" panose="020B0604030504040204" pitchFamily="34" charset="0"/>
                        </a:rPr>
                        <a:t>ΚΕΠΑ - </a:t>
                      </a:r>
                      <a:r>
                        <a:rPr lang="en-US" sz="900" spc="-5" dirty="0">
                          <a:effectLst/>
                          <a:latin typeface="Verdana" panose="020B0604030504040204" pitchFamily="34" charset="0"/>
                          <a:ea typeface="Verdana" panose="020B0604030504040204" pitchFamily="34" charset="0"/>
                        </a:rPr>
                        <a:t>A</a:t>
                      </a:r>
                      <a:r>
                        <a:rPr lang="el-GR" sz="900" spc="-5" dirty="0">
                          <a:effectLst/>
                          <a:latin typeface="Verdana" panose="020B0604030504040204" pitchFamily="34" charset="0"/>
                          <a:ea typeface="Verdana" panose="020B0604030504040204" pitchFamily="34" charset="0"/>
                        </a:rPr>
                        <a:t>ΝΕΜ</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04140" marR="92075" algn="ctr">
                        <a:lnSpc>
                          <a:spcPct val="107000"/>
                        </a:lnSpc>
                        <a:spcBef>
                          <a:spcPts val="10"/>
                        </a:spcBef>
                        <a:spcAft>
                          <a:spcPts val="0"/>
                        </a:spcAft>
                      </a:pPr>
                      <a:r>
                        <a:rPr lang="el-GR" sz="900" spc="-5" dirty="0">
                          <a:effectLst/>
                          <a:latin typeface="Verdana" panose="020B0604030504040204" pitchFamily="34" charset="0"/>
                          <a:ea typeface="Verdana" panose="020B0604030504040204" pitchFamily="34" charset="0"/>
                        </a:rPr>
                        <a:t>Οικι</a:t>
                      </a:r>
                      <a:r>
                        <a:rPr lang="el-GR" sz="900" dirty="0">
                          <a:effectLst/>
                          <a:latin typeface="Verdana" panose="020B0604030504040204" pitchFamily="34" charset="0"/>
                          <a:ea typeface="Verdana" panose="020B0604030504040204" pitchFamily="34" charset="0"/>
                        </a:rPr>
                        <a:t>σμ</a:t>
                      </a:r>
                      <a:r>
                        <a:rPr lang="el-GR" sz="900" spc="-5" dirty="0">
                          <a:effectLst/>
                          <a:latin typeface="Verdana" panose="020B0604030504040204" pitchFamily="34" charset="0"/>
                          <a:ea typeface="Verdana" panose="020B0604030504040204" pitchFamily="34" charset="0"/>
                        </a:rPr>
                        <a:t>ό</a:t>
                      </a:r>
                      <a:r>
                        <a:rPr lang="el-GR" sz="900" dirty="0">
                          <a:effectLst/>
                          <a:latin typeface="Verdana" panose="020B0604030504040204" pitchFamily="34" charset="0"/>
                          <a:ea typeface="Verdana" panose="020B0604030504040204" pitchFamily="34" charset="0"/>
                        </a:rPr>
                        <a:t>ς</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ήδ</a:t>
                      </a:r>
                      <a:r>
                        <a:rPr lang="el-GR" sz="900" dirty="0">
                          <a:effectLst/>
                          <a:latin typeface="Verdana" panose="020B0604030504040204" pitchFamily="34" charset="0"/>
                          <a:ea typeface="Verdana" panose="020B0604030504040204" pitchFamily="34" charset="0"/>
                        </a:rPr>
                        <a:t>α –</a:t>
                      </a:r>
                      <a:endParaRPr lang="en-US" sz="900" dirty="0">
                        <a:effectLst/>
                        <a:latin typeface="Verdana" panose="020B0604030504040204" pitchFamily="34" charset="0"/>
                        <a:ea typeface="Verdana" panose="020B0604030504040204" pitchFamily="34" charset="0"/>
                      </a:endParaRPr>
                    </a:p>
                    <a:p>
                      <a:pPr marL="149860" marR="137795" algn="ctr">
                        <a:lnSpc>
                          <a:spcPts val="795"/>
                        </a:lnSpc>
                        <a:spcBef>
                          <a:spcPts val="0"/>
                        </a:spcBef>
                        <a:spcAft>
                          <a:spcPts val="0"/>
                        </a:spcAft>
                      </a:pP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αρ</a:t>
                      </a:r>
                      <a:r>
                        <a:rPr lang="el-GR" sz="900" spc="-5" dirty="0">
                          <a:effectLst/>
                          <a:latin typeface="Verdana" panose="020B0604030504040204" pitchFamily="34" charset="0"/>
                          <a:ea typeface="Verdana" panose="020B0604030504040204" pitchFamily="34" charset="0"/>
                        </a:rPr>
                        <a:t>ί</a:t>
                      </a:r>
                      <a:r>
                        <a:rPr lang="el-GR" sz="900" dirty="0">
                          <a:effectLst/>
                          <a:latin typeface="Verdana" panose="020B0604030504040204" pitchFamily="34" charset="0"/>
                          <a:ea typeface="Verdana" panose="020B0604030504040204" pitchFamily="34" charset="0"/>
                        </a:rPr>
                        <a:t>α,</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6</a:t>
                      </a:r>
                      <a:r>
                        <a:rPr lang="en-US" sz="900" baseline="30000" dirty="0">
                          <a:effectLst/>
                          <a:latin typeface="Verdana" panose="020B0604030504040204" pitchFamily="34" charset="0"/>
                          <a:ea typeface="Verdana" panose="020B0604030504040204" pitchFamily="34" charset="0"/>
                        </a:rPr>
                        <a:t>o</a:t>
                      </a:r>
                      <a:r>
                        <a:rPr lang="el-GR" sz="900" dirty="0">
                          <a:effectLst/>
                          <a:latin typeface="Verdana" panose="020B0604030504040204" pitchFamily="34" charset="0"/>
                          <a:ea typeface="Verdana" panose="020B0604030504040204" pitchFamily="34" charset="0"/>
                        </a:rPr>
                        <a:t> Χ</a:t>
                      </a:r>
                      <a:r>
                        <a:rPr lang="el-GR" sz="900" spc="-10" dirty="0">
                          <a:effectLst/>
                          <a:latin typeface="Verdana" panose="020B0604030504040204" pitchFamily="34" charset="0"/>
                          <a:ea typeface="Verdana" panose="020B0604030504040204" pitchFamily="34" charset="0"/>
                        </a:rPr>
                        <a:t>Λ</a:t>
                      </a:r>
                      <a:r>
                        <a:rPr lang="el-GR" sz="900" dirty="0">
                          <a:effectLst/>
                          <a:latin typeface="Verdana" panose="020B0604030504040204" pitchFamily="34" charset="0"/>
                          <a:ea typeface="Verdana" panose="020B0604030504040204" pitchFamily="34" charset="0"/>
                        </a:rPr>
                        <a:t>Μ Χαρ</a:t>
                      </a:r>
                      <a:r>
                        <a:rPr lang="el-GR" sz="900" spc="-5" dirty="0">
                          <a:effectLst/>
                          <a:latin typeface="Verdana" panose="020B0604030504040204" pitchFamily="34" charset="0"/>
                          <a:ea typeface="Verdana" panose="020B0604030504040204" pitchFamily="34" charset="0"/>
                        </a:rPr>
                        <a:t>ιλ</a:t>
                      </a:r>
                      <a:r>
                        <a:rPr lang="el-GR" sz="900" dirty="0">
                          <a:effectLst/>
                          <a:latin typeface="Verdana" panose="020B0604030504040204" pitchFamily="34" charset="0"/>
                          <a:ea typeface="Verdana" panose="020B0604030504040204" pitchFamily="34" charset="0"/>
                        </a:rPr>
                        <a:t>ά</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υ – </a:t>
                      </a:r>
                      <a:r>
                        <a:rPr lang="el-GR" sz="900" spc="-5" dirty="0">
                          <a:effectLst/>
                          <a:latin typeface="Verdana" panose="020B0604030504040204" pitchFamily="34" charset="0"/>
                          <a:ea typeface="Verdana" panose="020B0604030504040204" pitchFamily="34" charset="0"/>
                        </a:rPr>
                        <a:t>Θέ</a:t>
                      </a:r>
                      <a:r>
                        <a:rPr lang="el-GR" sz="900" dirty="0">
                          <a:effectLst/>
                          <a:latin typeface="Verdana" panose="020B0604030504040204" pitchFamily="34" charset="0"/>
                          <a:ea typeface="Verdana" panose="020B0604030504040204" pitchFamily="34" charset="0"/>
                        </a:rPr>
                        <a:t>ρμ</a:t>
                      </a:r>
                      <a:r>
                        <a:rPr lang="el-GR" sz="900" spc="-5" dirty="0">
                          <a:effectLst/>
                          <a:latin typeface="Verdana" panose="020B0604030504040204" pitchFamily="34" charset="0"/>
                          <a:ea typeface="Verdana" panose="020B0604030504040204" pitchFamily="34" charset="0"/>
                        </a:rPr>
                        <a:t>η</a:t>
                      </a:r>
                      <a:r>
                        <a:rPr lang="el-GR" sz="900" dirty="0">
                          <a:effectLst/>
                          <a:latin typeface="Verdana" panose="020B0604030504040204" pitchFamily="34" charset="0"/>
                          <a:ea typeface="Verdana" panose="020B0604030504040204" pitchFamily="34" charset="0"/>
                        </a:rPr>
                        <a:t>ς, ΤΚ</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5</a:t>
                      </a:r>
                      <a:r>
                        <a:rPr lang="el-GR" sz="900" spc="-5" dirty="0">
                          <a:effectLst/>
                          <a:latin typeface="Verdana" panose="020B0604030504040204" pitchFamily="34" charset="0"/>
                          <a:ea typeface="Verdana" panose="020B0604030504040204" pitchFamily="34" charset="0"/>
                        </a:rPr>
                        <a:t>7</a:t>
                      </a:r>
                      <a:r>
                        <a:rPr lang="el-GR" sz="900" dirty="0">
                          <a:effectLst/>
                          <a:latin typeface="Verdana" panose="020B0604030504040204" pitchFamily="34" charset="0"/>
                          <a:ea typeface="Verdana" panose="020B0604030504040204" pitchFamily="34" charset="0"/>
                        </a:rPr>
                        <a:t>0</a:t>
                      </a:r>
                      <a:endParaRPr lang="en-US" sz="900" dirty="0">
                        <a:effectLst/>
                        <a:latin typeface="Verdana" panose="020B0604030504040204" pitchFamily="34" charset="0"/>
                        <a:ea typeface="Verdana" panose="020B0604030504040204" pitchFamily="34" charset="0"/>
                      </a:endParaRPr>
                    </a:p>
                    <a:p>
                      <a:pPr marL="201295" marR="188595" algn="ctr">
                        <a:lnSpc>
                          <a:spcPts val="955"/>
                        </a:lnSpc>
                        <a:spcBef>
                          <a:spcPts val="0"/>
                        </a:spcBef>
                        <a:spcAft>
                          <a:spcPts val="0"/>
                        </a:spcAft>
                      </a:pPr>
                      <a:r>
                        <a:rPr lang="el-GR" sz="900" spc="5" dirty="0">
                          <a:effectLst/>
                          <a:latin typeface="Verdana" panose="020B0604030504040204" pitchFamily="34" charset="0"/>
                          <a:ea typeface="Verdana" panose="020B0604030504040204" pitchFamily="34" charset="0"/>
                        </a:rPr>
                        <a:t>01</a:t>
                      </a:r>
                      <a:r>
                        <a:rPr lang="el-GR" sz="900" dirty="0">
                          <a:effectLst/>
                          <a:latin typeface="Verdana" panose="020B0604030504040204" pitchFamily="34" charset="0"/>
                          <a:ea typeface="Verdana" panose="020B0604030504040204" pitchFamily="34" charset="0"/>
                        </a:rPr>
                        <a:t>, </a:t>
                      </a:r>
                      <a:r>
                        <a:rPr lang="el-GR" sz="900" spc="-15" dirty="0">
                          <a:effectLst/>
                          <a:latin typeface="Verdana" panose="020B0604030504040204" pitchFamily="34" charset="0"/>
                          <a:ea typeface="Verdana" panose="020B0604030504040204" pitchFamily="34" charset="0"/>
                        </a:rPr>
                        <a:t>Θ</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Η,</a:t>
                      </a:r>
                      <a:endParaRPr lang="en-US" sz="900" dirty="0">
                        <a:effectLst/>
                        <a:latin typeface="Verdana" panose="020B0604030504040204" pitchFamily="34" charset="0"/>
                        <a:ea typeface="Verdana" panose="020B0604030504040204" pitchFamily="34" charset="0"/>
                      </a:endParaRPr>
                    </a:p>
                    <a:p>
                      <a:pPr marL="135890" marR="121920" algn="ctr">
                        <a:lnSpc>
                          <a:spcPct val="107000"/>
                        </a:lnSpc>
                        <a:spcBef>
                          <a:spcPts val="150"/>
                        </a:spcBef>
                        <a:spcAft>
                          <a:spcPts val="0"/>
                        </a:spcAft>
                      </a:pPr>
                      <a:r>
                        <a:rPr lang="el-GR" sz="900" spc="-5" dirty="0">
                          <a:effectLst/>
                          <a:latin typeface="Verdana" panose="020B0604030504040204" pitchFamily="34" charset="0"/>
                          <a:ea typeface="Verdana" panose="020B0604030504040204" pitchFamily="34" charset="0"/>
                        </a:rPr>
                        <a:t>Θ</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Σ/</a:t>
                      </a:r>
                      <a:r>
                        <a:rPr lang="el-GR" sz="900" spc="5" dirty="0">
                          <a:effectLst/>
                          <a:latin typeface="Verdana" panose="020B0604030504040204" pitchFamily="34" charset="0"/>
                          <a:ea typeface="Verdana" panose="020B0604030504040204" pitchFamily="34" charset="0"/>
                        </a:rPr>
                        <a:t>Ν</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4</a:t>
                      </a:r>
                      <a:r>
                        <a:rPr lang="el-GR" sz="900" spc="5" dirty="0">
                          <a:effectLst/>
                          <a:latin typeface="Verdana" panose="020B0604030504040204" pitchFamily="34" charset="0"/>
                          <a:ea typeface="Verdana" panose="020B0604030504040204" pitchFamily="34" charset="0"/>
                        </a:rPr>
                        <a:t>8</a:t>
                      </a:r>
                      <a:r>
                        <a:rPr lang="el-GR" sz="900" spc="-5" dirty="0">
                          <a:effectLst/>
                          <a:latin typeface="Verdana" panose="020B0604030504040204" pitchFamily="34" charset="0"/>
                          <a:ea typeface="Verdana" panose="020B0604030504040204" pitchFamily="34" charset="0"/>
                        </a:rPr>
                        <a:t>00</a:t>
                      </a:r>
                      <a:r>
                        <a:rPr lang="el-GR" sz="900" spc="5" dirty="0">
                          <a:effectLst/>
                          <a:latin typeface="Verdana" panose="020B0604030504040204" pitchFamily="34" charset="0"/>
                          <a:ea typeface="Verdana" panose="020B0604030504040204" pitchFamily="34" charset="0"/>
                        </a:rPr>
                        <a:t>0</a:t>
                      </a:r>
                      <a:r>
                        <a:rPr lang="el-GR" sz="900" spc="1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4</a:t>
                      </a:r>
                      <a:r>
                        <a:rPr lang="el-GR" sz="900" spc="5" dirty="0">
                          <a:effectLst/>
                          <a:latin typeface="Verdana" panose="020B0604030504040204" pitchFamily="34" charset="0"/>
                          <a:ea typeface="Verdana" panose="020B0604030504040204" pitchFamily="34" charset="0"/>
                        </a:rPr>
                        <a:t>8</a:t>
                      </a:r>
                      <a:r>
                        <a:rPr lang="el-GR" sz="900" spc="-5" dirty="0">
                          <a:effectLst/>
                          <a:latin typeface="Verdana" panose="020B0604030504040204" pitchFamily="34" charset="0"/>
                          <a:ea typeface="Verdana" panose="020B0604030504040204" pitchFamily="34" charset="0"/>
                        </a:rPr>
                        <a:t>00</a:t>
                      </a:r>
                      <a:r>
                        <a:rPr lang="el-GR" sz="900" spc="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3</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21920" marR="109220" indent="1270" algn="ctr">
                        <a:lnSpc>
                          <a:spcPct val="114000"/>
                        </a:lnSpc>
                        <a:spcBef>
                          <a:spcPts val="0"/>
                        </a:spcBef>
                        <a:spcAft>
                          <a:spcPts val="0"/>
                        </a:spcAft>
                      </a:pPr>
                      <a:r>
                        <a:rPr lang="de-DE" sz="900" u="none" strike="noStrike" spc="-5" dirty="0">
                          <a:effectLst/>
                          <a:latin typeface="Verdana" panose="020B0604030504040204" pitchFamily="34" charset="0"/>
                          <a:ea typeface="Verdana" panose="020B0604030504040204" pitchFamily="34" charset="0"/>
                          <a:hlinkClick r:id="rId5"/>
                        </a:rPr>
                        <a:t>info</a:t>
                      </a:r>
                      <a:r>
                        <a:rPr lang="de-DE" sz="900" u="none" strike="noStrike" dirty="0">
                          <a:effectLst/>
                          <a:latin typeface="Verdana" panose="020B0604030504040204" pitchFamily="34" charset="0"/>
                          <a:ea typeface="Verdana" panose="020B0604030504040204" pitchFamily="34" charset="0"/>
                          <a:hlinkClick r:id="rId5"/>
                        </a:rPr>
                        <a:t>@e</a:t>
                      </a:r>
                      <a:r>
                        <a:rPr lang="de-DE" sz="900" u="none" strike="noStrike" spc="-5" dirty="0">
                          <a:effectLst/>
                          <a:latin typeface="Verdana" panose="020B0604030504040204" pitchFamily="34" charset="0"/>
                          <a:ea typeface="Verdana" panose="020B0604030504040204" pitchFamily="34" charset="0"/>
                          <a:hlinkClick r:id="rId5"/>
                        </a:rPr>
                        <a:t>-ke</a:t>
                      </a:r>
                      <a:r>
                        <a:rPr lang="de-DE" sz="900" u="none" strike="noStrike" dirty="0">
                          <a:effectLst/>
                          <a:latin typeface="Verdana" panose="020B0604030504040204" pitchFamily="34" charset="0"/>
                          <a:ea typeface="Verdana" panose="020B0604030504040204" pitchFamily="34" charset="0"/>
                          <a:hlinkClick r:id="rId5"/>
                        </a:rPr>
                        <a:t>pa</a:t>
                      </a:r>
                      <a:r>
                        <a:rPr lang="de-DE" sz="900" u="none" strike="noStrike" spc="-5" dirty="0">
                          <a:effectLst/>
                          <a:latin typeface="Verdana" panose="020B0604030504040204" pitchFamily="34" charset="0"/>
                          <a:ea typeface="Verdana" panose="020B0604030504040204" pitchFamily="34" charset="0"/>
                          <a:hlinkClick r:id="rId5"/>
                        </a:rPr>
                        <a:t>.</a:t>
                      </a:r>
                      <a:r>
                        <a:rPr lang="de-DE" sz="900" u="none" strike="noStrike" dirty="0">
                          <a:effectLst/>
                          <a:latin typeface="Verdana" panose="020B0604030504040204" pitchFamily="34" charset="0"/>
                          <a:ea typeface="Verdana" panose="020B0604030504040204" pitchFamily="34" charset="0"/>
                          <a:hlinkClick r:id="rId5"/>
                        </a:rPr>
                        <a:t>gr</a:t>
                      </a:r>
                      <a:endParaRPr lang="en-US" sz="900" dirty="0">
                        <a:effectLst/>
                        <a:latin typeface="Verdana" panose="020B0604030504040204" pitchFamily="34" charset="0"/>
                        <a:ea typeface="Verdana" panose="020B0604030504040204" pitchFamily="34" charset="0"/>
                      </a:endParaRPr>
                    </a:p>
                    <a:p>
                      <a:pPr marL="121920" marR="109220" indent="1270" algn="ctr">
                        <a:lnSpc>
                          <a:spcPct val="114000"/>
                        </a:lnSpc>
                        <a:spcBef>
                          <a:spcPts val="0"/>
                        </a:spcBef>
                        <a:spcAft>
                          <a:spcPts val="0"/>
                        </a:spcAft>
                      </a:pPr>
                      <a:r>
                        <a:rPr lang="de-DE" sz="900" u="sng" dirty="0">
                          <a:effectLst/>
                          <a:latin typeface="Verdana" panose="020B0604030504040204" pitchFamily="34" charset="0"/>
                          <a:ea typeface="Verdana" panose="020B0604030504040204" pitchFamily="34" charset="0"/>
                          <a:hlinkClick r:id="rId6"/>
                        </a:rPr>
                        <a:t>w</a:t>
                      </a:r>
                      <a:r>
                        <a:rPr lang="de-DE" sz="900" u="sng" spc="-10" dirty="0">
                          <a:effectLst/>
                          <a:latin typeface="Verdana" panose="020B0604030504040204" pitchFamily="34" charset="0"/>
                          <a:ea typeface="Verdana" panose="020B0604030504040204" pitchFamily="34" charset="0"/>
                          <a:hlinkClick r:id="rId6"/>
                        </a:rPr>
                        <a:t>w</a:t>
                      </a:r>
                      <a:r>
                        <a:rPr lang="de-DE" sz="900" u="sng" spc="5" dirty="0">
                          <a:effectLst/>
                          <a:latin typeface="Verdana" panose="020B0604030504040204" pitchFamily="34" charset="0"/>
                          <a:ea typeface="Verdana" panose="020B0604030504040204" pitchFamily="34" charset="0"/>
                          <a:hlinkClick r:id="rId6"/>
                        </a:rPr>
                        <a:t>w</a:t>
                      </a:r>
                      <a:r>
                        <a:rPr lang="de-DE" sz="900" u="sng" spc="-5" dirty="0">
                          <a:effectLst/>
                          <a:latin typeface="Verdana" panose="020B0604030504040204" pitchFamily="34" charset="0"/>
                          <a:ea typeface="Verdana" panose="020B0604030504040204" pitchFamily="34" charset="0"/>
                          <a:hlinkClick r:id="rId6"/>
                        </a:rPr>
                        <a:t>.e-ke</a:t>
                      </a:r>
                      <a:r>
                        <a:rPr lang="de-DE" sz="900" u="sng" dirty="0">
                          <a:effectLst/>
                          <a:latin typeface="Verdana" panose="020B0604030504040204" pitchFamily="34" charset="0"/>
                          <a:ea typeface="Verdana" panose="020B0604030504040204" pitchFamily="34" charset="0"/>
                          <a:hlinkClick r:id="rId6"/>
                        </a:rPr>
                        <a:t>pa</a:t>
                      </a:r>
                      <a:r>
                        <a:rPr lang="de-DE" sz="900" u="sng" spc="-5" dirty="0">
                          <a:effectLst/>
                          <a:latin typeface="Verdana" panose="020B0604030504040204" pitchFamily="34" charset="0"/>
                          <a:ea typeface="Verdana" panose="020B0604030504040204" pitchFamily="34" charset="0"/>
                          <a:hlinkClick r:id="rId6"/>
                        </a:rPr>
                        <a:t>.</a:t>
                      </a:r>
                      <a:r>
                        <a:rPr lang="de-DE" sz="900" u="sng" dirty="0">
                          <a:effectLst/>
                          <a:latin typeface="Verdana" panose="020B0604030504040204" pitchFamily="34" charset="0"/>
                          <a:ea typeface="Verdana" panose="020B0604030504040204" pitchFamily="34" charset="0"/>
                          <a:hlinkClick r:id="rId6"/>
                        </a:rPr>
                        <a:t>gr</a:t>
                      </a:r>
                      <a:r>
                        <a:rPr lang="de-DE" sz="900" u="sng" dirty="0">
                          <a:effectLst/>
                          <a:latin typeface="Verdana" panose="020B0604030504040204" pitchFamily="34" charset="0"/>
                          <a:ea typeface="Verdana" panose="020B0604030504040204" pitchFamily="34" charset="0"/>
                        </a:rPr>
                        <a:t>,</a:t>
                      </a:r>
                      <a:r>
                        <a:rPr lang="de-DE" sz="900" dirty="0">
                          <a:effectLst/>
                          <a:latin typeface="Verdana" panose="020B0604030504040204" pitchFamily="34" charset="0"/>
                          <a:ea typeface="Verdana" panose="020B0604030504040204" pitchFamily="34" charset="0"/>
                        </a:rPr>
                        <a:t> </a:t>
                      </a:r>
                      <a:r>
                        <a:rPr lang="de-DE" sz="900" u="sng" dirty="0">
                          <a:effectLst/>
                          <a:latin typeface="Verdana" panose="020B0604030504040204" pitchFamily="34" charset="0"/>
                          <a:ea typeface="Verdana" panose="020B0604030504040204" pitchFamily="34" charset="0"/>
                          <a:hlinkClick r:id="rId7"/>
                        </a:rPr>
                        <a:t>w</a:t>
                      </a:r>
                      <a:r>
                        <a:rPr lang="de-DE" sz="900" u="sng" spc="-10" dirty="0">
                          <a:effectLst/>
                          <a:latin typeface="Verdana" panose="020B0604030504040204" pitchFamily="34" charset="0"/>
                          <a:ea typeface="Verdana" panose="020B0604030504040204" pitchFamily="34" charset="0"/>
                          <a:hlinkClick r:id="rId7"/>
                        </a:rPr>
                        <a:t>w</a:t>
                      </a:r>
                      <a:r>
                        <a:rPr lang="de-DE" sz="900" u="sng" spc="5" dirty="0">
                          <a:effectLst/>
                          <a:latin typeface="Verdana" panose="020B0604030504040204" pitchFamily="34" charset="0"/>
                          <a:ea typeface="Verdana" panose="020B0604030504040204" pitchFamily="34" charset="0"/>
                          <a:hlinkClick r:id="rId7"/>
                        </a:rPr>
                        <a:t>w</a:t>
                      </a:r>
                      <a:r>
                        <a:rPr lang="de-DE" sz="900" u="sng" spc="-5" dirty="0">
                          <a:effectLst/>
                          <a:latin typeface="Verdana" panose="020B0604030504040204" pitchFamily="34" charset="0"/>
                          <a:ea typeface="Verdana" panose="020B0604030504040204" pitchFamily="34" charset="0"/>
                          <a:hlinkClick r:id="rId7"/>
                        </a:rPr>
                        <a:t>.ke</a:t>
                      </a:r>
                      <a:r>
                        <a:rPr lang="de-DE" sz="900" u="sng" dirty="0">
                          <a:effectLst/>
                          <a:latin typeface="Verdana" panose="020B0604030504040204" pitchFamily="34" charset="0"/>
                          <a:ea typeface="Verdana" panose="020B0604030504040204" pitchFamily="34" charset="0"/>
                          <a:hlinkClick r:id="rId7"/>
                        </a:rPr>
                        <a:t>pa-</a:t>
                      </a:r>
                      <a:r>
                        <a:rPr lang="de-DE" sz="900" dirty="0">
                          <a:effectLst/>
                          <a:latin typeface="Verdana" panose="020B0604030504040204" pitchFamily="34" charset="0"/>
                          <a:ea typeface="Verdana" panose="020B0604030504040204" pitchFamily="34" charset="0"/>
                        </a:rPr>
                        <a:t> </a:t>
                      </a:r>
                      <a:r>
                        <a:rPr lang="de-DE" sz="900" u="sng" dirty="0">
                          <a:effectLst/>
                          <a:latin typeface="Verdana" panose="020B0604030504040204" pitchFamily="34" charset="0"/>
                          <a:ea typeface="Verdana" panose="020B0604030504040204" pitchFamily="34" charset="0"/>
                        </a:rPr>
                        <a:t>a</a:t>
                      </a:r>
                      <a:r>
                        <a:rPr lang="de-DE" sz="900" u="sng" spc="-5" dirty="0">
                          <a:effectLst/>
                          <a:latin typeface="Verdana" panose="020B0604030504040204" pitchFamily="34" charset="0"/>
                          <a:ea typeface="Verdana" panose="020B0604030504040204" pitchFamily="34" charset="0"/>
                        </a:rPr>
                        <a:t>nem.</a:t>
                      </a:r>
                      <a:r>
                        <a:rPr lang="de-DE" sz="900" u="sng" dirty="0">
                          <a:effectLst/>
                          <a:latin typeface="Verdana" panose="020B0604030504040204" pitchFamily="34" charset="0"/>
                          <a:ea typeface="Verdana" panose="020B0604030504040204" pitchFamily="34" charset="0"/>
                        </a:rPr>
                        <a:t>gr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2238570"/>
                  </a:ext>
                </a:extLst>
              </a:tr>
              <a:tr h="754813">
                <a:tc>
                  <a:txBody>
                    <a:bodyPr/>
                    <a:lstStyle/>
                    <a:p>
                      <a:pPr marL="0" marR="0" algn="ctr">
                        <a:lnSpc>
                          <a:spcPct val="107000"/>
                        </a:lnSpc>
                        <a:spcBef>
                          <a:spcPts val="0"/>
                        </a:spcBef>
                        <a:spcAft>
                          <a:spcPts val="0"/>
                        </a:spcAft>
                      </a:pPr>
                      <a:r>
                        <a:rPr lang="el-GR" sz="1000">
                          <a:effectLst/>
                          <a:latin typeface="Verdana" panose="020B0604030504040204" pitchFamily="34" charset="0"/>
                          <a:ea typeface="Verdana" panose="020B0604030504040204" pitchFamily="34" charset="0"/>
                        </a:rPr>
                        <a:t>4</a:t>
                      </a:r>
                      <a:endParaRPr lang="en-US" sz="10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194945">
                        <a:lnSpc>
                          <a:spcPts val="965"/>
                        </a:lnSpc>
                        <a:spcBef>
                          <a:spcPts val="0"/>
                        </a:spcBef>
                        <a:spcAft>
                          <a:spcPts val="0"/>
                        </a:spcAft>
                      </a:pPr>
                      <a:r>
                        <a:rPr lang="el-GR" sz="900">
                          <a:effectLst/>
                          <a:latin typeface="Verdana" panose="020B0604030504040204" pitchFamily="34" charset="0"/>
                          <a:ea typeface="Verdana" panose="020B0604030504040204" pitchFamily="34" charset="0"/>
                        </a:rPr>
                        <a:t>Π</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ΡΙ</a:t>
                      </a:r>
                      <a:r>
                        <a:rPr lang="el-GR" sz="900" spc="-15">
                          <a:effectLst/>
                          <a:latin typeface="Verdana" panose="020B0604030504040204" pitchFamily="34" charset="0"/>
                          <a:ea typeface="Verdana" panose="020B0604030504040204" pitchFamily="34" charset="0"/>
                        </a:rPr>
                        <a:t>Φ</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Ι</a:t>
                      </a:r>
                      <a:r>
                        <a:rPr lang="el-GR" sz="900" spc="5">
                          <a:effectLst/>
                          <a:latin typeface="Verdana" panose="020B0604030504040204" pitchFamily="34" charset="0"/>
                          <a:ea typeface="Verdana" panose="020B0604030504040204" pitchFamily="34" charset="0"/>
                        </a:rPr>
                        <a:t>Α</a:t>
                      </a:r>
                      <a:endParaRPr lang="en-US" sz="900">
                        <a:effectLst/>
                        <a:latin typeface="Verdana" panose="020B0604030504040204" pitchFamily="34" charset="0"/>
                        <a:ea typeface="Verdana" panose="020B0604030504040204" pitchFamily="34" charset="0"/>
                      </a:endParaRPr>
                    </a:p>
                    <a:p>
                      <a:pPr marL="0" marR="172085">
                        <a:lnSpc>
                          <a:spcPct val="115000"/>
                        </a:lnSpc>
                        <a:spcBef>
                          <a:spcPts val="150"/>
                        </a:spcBef>
                        <a:spcAft>
                          <a:spcPts val="0"/>
                        </a:spcAft>
                      </a:pPr>
                      <a:r>
                        <a:rPr lang="el-GR" sz="900">
                          <a:effectLst/>
                          <a:latin typeface="Verdana" panose="020B0604030504040204" pitchFamily="34" charset="0"/>
                          <a:ea typeface="Verdana" panose="020B0604030504040204" pitchFamily="34" charset="0"/>
                        </a:rPr>
                        <a:t>ΑΝΑΤ</a:t>
                      </a:r>
                      <a:r>
                        <a:rPr lang="el-GR" sz="900" spc="-5">
                          <a:effectLst/>
                          <a:latin typeface="Verdana" panose="020B0604030504040204" pitchFamily="34" charset="0"/>
                          <a:ea typeface="Verdana" panose="020B0604030504040204" pitchFamily="34" charset="0"/>
                        </a:rPr>
                        <a:t>Ο</a:t>
                      </a:r>
                      <a:r>
                        <a:rPr lang="el-GR" sz="900">
                          <a:effectLst/>
                          <a:latin typeface="Verdana" panose="020B0604030504040204" pitchFamily="34" charset="0"/>
                          <a:ea typeface="Verdana" panose="020B0604030504040204" pitchFamily="34" charset="0"/>
                        </a:rPr>
                        <a:t>ΛΙ</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ΗΣ </a:t>
                      </a:r>
                      <a:r>
                        <a:rPr lang="el-GR" sz="900" spc="5">
                          <a:effectLst/>
                          <a:latin typeface="Verdana" panose="020B0604030504040204" pitchFamily="34" charset="0"/>
                          <a:ea typeface="Verdana" panose="020B0604030504040204" pitchFamily="34" charset="0"/>
                        </a:rPr>
                        <a:t>Μ</a:t>
                      </a:r>
                      <a:r>
                        <a:rPr lang="el-GR" sz="900">
                          <a:effectLst/>
                          <a:latin typeface="Verdana" panose="020B0604030504040204" pitchFamily="34" charset="0"/>
                          <a:ea typeface="Verdana" panose="020B0604030504040204" pitchFamily="34" charset="0"/>
                        </a:rPr>
                        <a:t>Α</a:t>
                      </a:r>
                      <a:r>
                        <a:rPr lang="el-GR" sz="900" spc="-5">
                          <a:effectLst/>
                          <a:latin typeface="Verdana" panose="020B0604030504040204" pitchFamily="34" charset="0"/>
                          <a:ea typeface="Verdana" panose="020B0604030504040204" pitchFamily="34" charset="0"/>
                        </a:rPr>
                        <a:t>Κ</a:t>
                      </a:r>
                      <a:r>
                        <a:rPr lang="el-GR" sz="900" spc="5">
                          <a:effectLst/>
                          <a:latin typeface="Verdana" panose="020B0604030504040204" pitchFamily="34" charset="0"/>
                          <a:ea typeface="Verdana" panose="020B0604030504040204" pitchFamily="34" charset="0"/>
                        </a:rPr>
                        <a:t>Ε</a:t>
                      </a:r>
                      <a:r>
                        <a:rPr lang="el-GR" sz="900" spc="-5">
                          <a:effectLst/>
                          <a:latin typeface="Verdana" panose="020B0604030504040204" pitchFamily="34" charset="0"/>
                          <a:ea typeface="Verdana" panose="020B0604030504040204" pitchFamily="34" charset="0"/>
                        </a:rPr>
                        <a:t>ΔΟ</a:t>
                      </a:r>
                      <a:r>
                        <a:rPr lang="el-GR" sz="900" spc="5">
                          <a:effectLst/>
                          <a:latin typeface="Verdana" panose="020B0604030504040204" pitchFamily="34" charset="0"/>
                          <a:ea typeface="Verdana" panose="020B0604030504040204" pitchFamily="34" charset="0"/>
                        </a:rPr>
                        <a:t>Ν</a:t>
                      </a:r>
                      <a:r>
                        <a:rPr lang="el-GR" sz="900">
                          <a:effectLst/>
                          <a:latin typeface="Verdana" panose="020B0604030504040204" pitchFamily="34" charset="0"/>
                          <a:ea typeface="Verdana" panose="020B0604030504040204" pitchFamily="34" charset="0"/>
                        </a:rPr>
                        <a:t>ΙΑΣ - </a:t>
                      </a:r>
                      <a:r>
                        <a:rPr lang="el-GR" sz="900" spc="-5">
                          <a:effectLst/>
                          <a:latin typeface="Verdana" panose="020B0604030504040204" pitchFamily="34" charset="0"/>
                          <a:ea typeface="Verdana" panose="020B0604030504040204" pitchFamily="34" charset="0"/>
                        </a:rPr>
                        <a:t>Θ</a:t>
                      </a:r>
                      <a:r>
                        <a:rPr lang="el-GR" sz="900">
                          <a:effectLst/>
                          <a:latin typeface="Verdana" panose="020B0604030504040204" pitchFamily="34" charset="0"/>
                          <a:ea typeface="Verdana" panose="020B0604030504040204" pitchFamily="34" charset="0"/>
                        </a:rPr>
                        <a:t>ΡΑ</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ΗΣ</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81610" marR="170180" algn="ctr">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ΙΑΧΕΙΡΙΣ</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a:t>
                      </a:r>
                      <a:r>
                        <a:rPr lang="el-GR" sz="900" spc="-1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10" dirty="0">
                          <a:effectLst/>
                          <a:latin typeface="Verdana" panose="020B0604030504040204" pitchFamily="34" charset="0"/>
                          <a:ea typeface="Verdana" panose="020B0604030504040204" pitchFamily="34" charset="0"/>
                        </a:rPr>
                        <a:t>Γ</a:t>
                      </a:r>
                      <a:r>
                        <a:rPr lang="el-GR" sz="900" dirty="0">
                          <a:effectLst/>
                          <a:latin typeface="Verdana" panose="020B0604030504040204" pitchFamily="34" charset="0"/>
                          <a:ea typeface="Verdana" panose="020B0604030504040204" pitchFamily="34" charset="0"/>
                        </a:rPr>
                        <a:t>ΩΝ</a:t>
                      </a:r>
                      <a:endParaRPr lang="en-US" sz="900" dirty="0">
                        <a:effectLst/>
                        <a:latin typeface="Verdana" panose="020B0604030504040204" pitchFamily="34" charset="0"/>
                        <a:ea typeface="Verdana" panose="020B0604030504040204" pitchFamily="34" charset="0"/>
                      </a:endParaRPr>
                    </a:p>
                    <a:p>
                      <a:pPr marL="191135" marR="180975" indent="3175" algn="ctr">
                        <a:lnSpc>
                          <a:spcPct val="115000"/>
                        </a:lnSpc>
                        <a:spcBef>
                          <a:spcPts val="150"/>
                        </a:spcBef>
                        <a:spcAft>
                          <a:spcPts val="0"/>
                        </a:spcAft>
                      </a:pP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Τ</a:t>
                      </a:r>
                      <a:r>
                        <a:rPr lang="el-GR" sz="900" spc="-5" dirty="0">
                          <a:effectLst/>
                          <a:latin typeface="Verdana" panose="020B0604030504040204" pitchFamily="34" charset="0"/>
                          <a:ea typeface="Verdana" panose="020B0604030504040204" pitchFamily="34" charset="0"/>
                        </a:rPr>
                        <a:t>Η</a:t>
                      </a:r>
                      <a:r>
                        <a:rPr lang="el-GR" sz="900" dirty="0">
                          <a:effectLst/>
                          <a:latin typeface="Verdana" panose="020B0604030504040204" pitchFamily="34" charset="0"/>
                          <a:ea typeface="Verdana" panose="020B0604030504040204" pitchFamily="34" charset="0"/>
                        </a:rPr>
                        <a:t>ΡΙΞΗΣ </a:t>
                      </a:r>
                      <a:r>
                        <a:rPr lang="el-GR" sz="900" spc="-5" dirty="0">
                          <a:effectLst/>
                          <a:latin typeface="Verdana" panose="020B0604030504040204" pitchFamily="34" charset="0"/>
                          <a:ea typeface="Verdana" panose="020B0604030504040204" pitchFamily="34" charset="0"/>
                        </a:rPr>
                        <a:t>Μ</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ΚΟ</a:t>
                      </a:r>
                      <a:r>
                        <a:rPr lang="el-GR" sz="900" spc="5" dirty="0">
                          <a:effectLst/>
                          <a:latin typeface="Verdana" panose="020B0604030504040204" pitchFamily="34" charset="0"/>
                          <a:ea typeface="Verdana" panose="020B0604030504040204" pitchFamily="34" charset="0"/>
                        </a:rPr>
                        <a:t>Ν</a:t>
                      </a:r>
                      <a:r>
                        <a:rPr lang="el-GR" sz="900" spc="-5" dirty="0">
                          <a:effectLst/>
                          <a:latin typeface="Verdana" panose="020B0604030504040204" pitchFamily="34" charset="0"/>
                          <a:ea typeface="Verdana" panose="020B0604030504040204" pitchFamily="34" charset="0"/>
                        </a:rPr>
                        <a:t>Ο</a:t>
                      </a:r>
                      <a:r>
                        <a:rPr lang="el-GR" sz="900" spc="5" dirty="0">
                          <a:effectLst/>
                          <a:latin typeface="Verdana" panose="020B0604030504040204" pitchFamily="34" charset="0"/>
                          <a:ea typeface="Verdana" panose="020B0604030504040204" pitchFamily="34" charset="0"/>
                        </a:rPr>
                        <a:t>Μ</a:t>
                      </a:r>
                      <a:r>
                        <a:rPr lang="el-GR" sz="900" dirty="0">
                          <a:effectLst/>
                          <a:latin typeface="Verdana" panose="020B0604030504040204" pitchFamily="34" charset="0"/>
                          <a:ea typeface="Verdana" panose="020B0604030504040204" pitchFamily="34" charset="0"/>
                        </a:rPr>
                        <a:t>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 </a:t>
                      </a:r>
                      <a:r>
                        <a:rPr lang="el-GR" sz="900" spc="-5" dirty="0">
                          <a:effectLst/>
                          <a:latin typeface="Verdana" panose="020B0604030504040204" pitchFamily="34" charset="0"/>
                          <a:ea typeface="Verdana" panose="020B0604030504040204" pitchFamily="34" charset="0"/>
                        </a:rPr>
                        <a:t>Σ</a:t>
                      </a:r>
                      <a:r>
                        <a:rPr lang="el-GR" sz="900" spc="5" dirty="0">
                          <a:effectLst/>
                          <a:latin typeface="Verdana" panose="020B0604030504040204" pitchFamily="34" charset="0"/>
                          <a:ea typeface="Verdana" panose="020B0604030504040204" pitchFamily="34" charset="0"/>
                        </a:rPr>
                        <a:t>ΥΜ</a:t>
                      </a:r>
                      <a:r>
                        <a:rPr lang="el-GR" sz="900" spc="-5" dirty="0">
                          <a:effectLst/>
                          <a:latin typeface="Verdana" panose="020B0604030504040204" pitchFamily="34" charset="0"/>
                          <a:ea typeface="Verdana" panose="020B0604030504040204" pitchFamily="34" charset="0"/>
                        </a:rPr>
                        <a:t>ΒΟ</a:t>
                      </a:r>
                      <a:r>
                        <a:rPr lang="el-GR" sz="900" spc="5" dirty="0">
                          <a:effectLst/>
                          <a:latin typeface="Verdana" panose="020B0604030504040204" pitchFamily="34" charset="0"/>
                          <a:ea typeface="Verdana" panose="020B0604030504040204" pitchFamily="34" charset="0"/>
                        </a:rPr>
                        <a:t>Υ</a:t>
                      </a:r>
                      <a:r>
                        <a:rPr lang="el-GR" sz="900" spc="-1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Υ</a:t>
                      </a:r>
                      <a:r>
                        <a:rPr lang="el-GR" sz="900" dirty="0">
                          <a:effectLst/>
                          <a:latin typeface="Verdana" panose="020B0604030504040204" pitchFamily="34" charset="0"/>
                          <a:ea typeface="Verdana" panose="020B0604030504040204" pitchFamily="34" charset="0"/>
                        </a:rPr>
                        <a:t>ΤΙ</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Η ΑΜΘ</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l-GR" sz="900" spc="-5">
                          <a:effectLst/>
                          <a:latin typeface="Verdana" panose="020B0604030504040204" pitchFamily="34" charset="0"/>
                          <a:ea typeface="Verdana" panose="020B0604030504040204" pitchFamily="34" charset="0"/>
                        </a:rPr>
                        <a:t>Δ</a:t>
                      </a:r>
                      <a:r>
                        <a:rPr lang="el-GR" sz="900" spc="5">
                          <a:effectLst/>
                          <a:latin typeface="Verdana" panose="020B0604030504040204" pitchFamily="34" charset="0"/>
                          <a:ea typeface="Verdana" panose="020B0604030504040204" pitchFamily="34" charset="0"/>
                        </a:rPr>
                        <a:t>Ε</a:t>
                      </a:r>
                      <a:r>
                        <a:rPr lang="el-GR" sz="900" spc="-5">
                          <a:effectLst/>
                          <a:latin typeface="Verdana" panose="020B0604030504040204" pitchFamily="34" charset="0"/>
                          <a:ea typeface="Verdana" panose="020B0604030504040204" pitchFamily="34" charset="0"/>
                        </a:rPr>
                        <a:t>Σ</a:t>
                      </a:r>
                      <a:r>
                        <a:rPr lang="el-GR" sz="900" spc="5">
                          <a:effectLst/>
                          <a:latin typeface="Verdana" panose="020B0604030504040204" pitchFamily="34" charset="0"/>
                          <a:ea typeface="Verdana" panose="020B0604030504040204" pitchFamily="34" charset="0"/>
                        </a:rPr>
                        <a:t>Μ</a:t>
                      </a:r>
                      <a:r>
                        <a:rPr lang="el-GR" sz="900" spc="-5">
                          <a:effectLst/>
                          <a:latin typeface="Verdana" panose="020B0604030504040204" pitchFamily="34" charset="0"/>
                          <a:ea typeface="Verdana" panose="020B0604030504040204" pitchFamily="34" charset="0"/>
                        </a:rPr>
                        <a:t>-Ο</a:t>
                      </a:r>
                      <a:r>
                        <a:rPr lang="el-GR" sz="900">
                          <a:effectLst/>
                          <a:latin typeface="Verdana" panose="020B0604030504040204" pitchFamily="34" charset="0"/>
                          <a:ea typeface="Verdana" panose="020B0604030504040204" pitchFamily="34" charset="0"/>
                        </a:rPr>
                        <a:t>Σ</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65735" marR="151130" algn="ctr">
                        <a:lnSpc>
                          <a:spcPct val="115000"/>
                        </a:lnSpc>
                        <a:spcBef>
                          <a:spcPts val="140"/>
                        </a:spcBef>
                        <a:spcAft>
                          <a:spcPts val="0"/>
                        </a:spcAft>
                      </a:pPr>
                      <a:r>
                        <a:rPr lang="el-GR" sz="900" spc="5" dirty="0">
                          <a:effectLst/>
                          <a:latin typeface="Verdana" panose="020B0604030504040204" pitchFamily="34" charset="0"/>
                          <a:ea typeface="Verdana" panose="020B0604030504040204" pitchFamily="34" charset="0"/>
                        </a:rPr>
                        <a:t>Όπισθεν Οικισμού Ηφαίστου, </a:t>
                      </a:r>
                    </a:p>
                    <a:p>
                      <a:pPr marL="165735" marR="151130" algn="ctr">
                        <a:lnSpc>
                          <a:spcPct val="115000"/>
                        </a:lnSpc>
                        <a:spcBef>
                          <a:spcPts val="140"/>
                        </a:spcBef>
                        <a:spcAft>
                          <a:spcPts val="0"/>
                        </a:spcAft>
                      </a:pPr>
                      <a:r>
                        <a:rPr lang="el-GR" sz="900" spc="5" dirty="0">
                          <a:effectLst/>
                          <a:latin typeface="Verdana" panose="020B0604030504040204" pitchFamily="34" charset="0"/>
                          <a:ea typeface="Verdana" panose="020B0604030504040204" pitchFamily="34" charset="0"/>
                        </a:rPr>
                        <a:t>ΤΚ 69150</a:t>
                      </a:r>
                      <a:r>
                        <a:rPr lang="el-GR" sz="900" spc="5" baseline="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ΚΟΜΟΤΗΝΗ</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25310 35916,</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25310 72388</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100"/>
                        </a:lnSpc>
                        <a:spcBef>
                          <a:spcPts val="15"/>
                        </a:spcBef>
                        <a:spcAft>
                          <a:spcPts val="0"/>
                        </a:spcAft>
                      </a:pPr>
                      <a:r>
                        <a:rPr lang="en-US" sz="900" u="sng" dirty="0">
                          <a:effectLst/>
                          <a:latin typeface="Verdana" panose="020B0604030504040204" pitchFamily="34" charset="0"/>
                          <a:ea typeface="Verdana" panose="020B0604030504040204" pitchFamily="34" charset="0"/>
                          <a:hlinkClick r:id="rId8"/>
                        </a:rPr>
                        <a:t>i</a:t>
                      </a:r>
                      <a:r>
                        <a:rPr lang="en-US" sz="900" u="sng" dirty="0">
                          <a:effectLst/>
                          <a:latin typeface="Verdana" panose="020B0604030504040204" pitchFamily="34" charset="0"/>
                          <a:ea typeface="Verdana" panose="020B0604030504040204" pitchFamily="34" charset="0"/>
                          <a:hlinkClick r:id="rId9"/>
                        </a:rPr>
                        <a:t>nfo</a:t>
                      </a:r>
                      <a:r>
                        <a:rPr lang="el-GR" sz="900" u="sng" dirty="0">
                          <a:effectLst/>
                          <a:latin typeface="Verdana" panose="020B0604030504040204" pitchFamily="34" charset="0"/>
                          <a:ea typeface="Verdana" panose="020B0604030504040204" pitchFamily="34" charset="0"/>
                          <a:hlinkClick r:id="rId9"/>
                        </a:rPr>
                        <a:t>@</a:t>
                      </a:r>
                      <a:r>
                        <a:rPr lang="en-US" sz="900" u="sng" dirty="0" err="1">
                          <a:effectLst/>
                          <a:latin typeface="Verdana" panose="020B0604030504040204" pitchFamily="34" charset="0"/>
                          <a:ea typeface="Verdana" panose="020B0604030504040204" pitchFamily="34" charset="0"/>
                          <a:hlinkClick r:id="rId9"/>
                        </a:rPr>
                        <a:t>desm</a:t>
                      </a:r>
                      <a:r>
                        <a:rPr lang="el-GR" sz="900" u="sng" dirty="0">
                          <a:effectLst/>
                          <a:latin typeface="Verdana" panose="020B0604030504040204" pitchFamily="34" charset="0"/>
                          <a:ea typeface="Verdana" panose="020B0604030504040204" pitchFamily="34" charset="0"/>
                          <a:hlinkClick r:id="rId9"/>
                        </a:rPr>
                        <a:t>-</a:t>
                      </a:r>
                      <a:r>
                        <a:rPr lang="en-US" sz="900" u="sng" dirty="0" err="1">
                          <a:effectLst/>
                          <a:latin typeface="Verdana" panose="020B0604030504040204" pitchFamily="34" charset="0"/>
                          <a:ea typeface="Verdana" panose="020B0604030504040204" pitchFamily="34" charset="0"/>
                          <a:hlinkClick r:id="rId9"/>
                        </a:rPr>
                        <a:t>os</a:t>
                      </a:r>
                      <a:r>
                        <a:rPr lang="el-GR" sz="900" u="sng" dirty="0">
                          <a:effectLst/>
                          <a:latin typeface="Verdana" panose="020B0604030504040204" pitchFamily="34" charset="0"/>
                          <a:ea typeface="Verdana" panose="020B0604030504040204" pitchFamily="34" charset="0"/>
                          <a:hlinkClick r:id="rId9"/>
                        </a:rPr>
                        <a:t>.</a:t>
                      </a:r>
                      <a:r>
                        <a:rPr lang="en-US" sz="900" u="sng" dirty="0">
                          <a:effectLst/>
                          <a:latin typeface="Verdana" panose="020B0604030504040204" pitchFamily="34" charset="0"/>
                          <a:ea typeface="Verdana" panose="020B0604030504040204" pitchFamily="34" charset="0"/>
                          <a:hlinkClick r:id="rId9"/>
                        </a:rPr>
                        <a:t>gr</a:t>
                      </a:r>
                      <a:endParaRPr lang="en-US" sz="900" dirty="0">
                        <a:effectLst/>
                        <a:latin typeface="Verdana" panose="020B0604030504040204" pitchFamily="34" charset="0"/>
                        <a:ea typeface="Verdana" panose="020B0604030504040204" pitchFamily="34" charset="0"/>
                      </a:endParaRPr>
                    </a:p>
                    <a:p>
                      <a:pPr marL="135890" marR="123190" algn="ctr">
                        <a:lnSpc>
                          <a:spcPct val="107000"/>
                        </a:lnSpc>
                        <a:spcBef>
                          <a:spcPts val="10"/>
                        </a:spcBef>
                        <a:spcAft>
                          <a:spcPts val="0"/>
                        </a:spcAft>
                      </a:pPr>
                      <a:r>
                        <a:rPr lang="en-US" sz="900" u="sng" dirty="0">
                          <a:effectLst/>
                          <a:latin typeface="Verdana" panose="020B0604030504040204" pitchFamily="34" charset="0"/>
                          <a:ea typeface="Verdana" panose="020B0604030504040204" pitchFamily="34" charset="0"/>
                          <a:hlinkClick r:id="rId10"/>
                        </a:rPr>
                        <a:t>w</a:t>
                      </a:r>
                      <a:r>
                        <a:rPr lang="en-US" sz="900" u="sng" spc="-10" dirty="0">
                          <a:effectLst/>
                          <a:latin typeface="Verdana" panose="020B0604030504040204" pitchFamily="34" charset="0"/>
                          <a:ea typeface="Verdana" panose="020B0604030504040204" pitchFamily="34" charset="0"/>
                          <a:hlinkClick r:id="rId10"/>
                        </a:rPr>
                        <a:t>w</a:t>
                      </a:r>
                      <a:r>
                        <a:rPr lang="en-US" sz="900" u="sng" dirty="0">
                          <a:effectLst/>
                          <a:latin typeface="Verdana" panose="020B0604030504040204" pitchFamily="34" charset="0"/>
                          <a:ea typeface="Verdana" panose="020B0604030504040204" pitchFamily="34" charset="0"/>
                          <a:hlinkClick r:id="rId10"/>
                        </a:rPr>
                        <a:t>w</a:t>
                      </a:r>
                      <a:r>
                        <a:rPr lang="el-GR" sz="900" u="sng" spc="-5" dirty="0">
                          <a:effectLst/>
                          <a:latin typeface="Verdana" panose="020B0604030504040204" pitchFamily="34" charset="0"/>
                          <a:ea typeface="Verdana" panose="020B0604030504040204" pitchFamily="34" charset="0"/>
                          <a:hlinkClick r:id="rId10"/>
                        </a:rPr>
                        <a:t>.</a:t>
                      </a:r>
                      <a:r>
                        <a:rPr lang="en-US" sz="900" u="sng" dirty="0" err="1">
                          <a:effectLst/>
                          <a:latin typeface="Verdana" panose="020B0604030504040204" pitchFamily="34" charset="0"/>
                          <a:ea typeface="Verdana" panose="020B0604030504040204" pitchFamily="34" charset="0"/>
                          <a:hlinkClick r:id="rId10"/>
                        </a:rPr>
                        <a:t>d</a:t>
                      </a:r>
                      <a:r>
                        <a:rPr lang="en-US" sz="900" u="sng" spc="-5" dirty="0" err="1">
                          <a:effectLst/>
                          <a:latin typeface="Verdana" panose="020B0604030504040204" pitchFamily="34" charset="0"/>
                          <a:ea typeface="Verdana" panose="020B0604030504040204" pitchFamily="34" charset="0"/>
                          <a:hlinkClick r:id="rId10"/>
                        </a:rPr>
                        <a:t>e</a:t>
                      </a:r>
                      <a:r>
                        <a:rPr lang="en-US" sz="900" u="sng" dirty="0" err="1">
                          <a:effectLst/>
                          <a:latin typeface="Verdana" panose="020B0604030504040204" pitchFamily="34" charset="0"/>
                          <a:ea typeface="Verdana" panose="020B0604030504040204" pitchFamily="34" charset="0"/>
                          <a:hlinkClick r:id="rId10"/>
                        </a:rPr>
                        <a:t>sm</a:t>
                      </a:r>
                      <a:r>
                        <a:rPr lang="el-GR" sz="900" u="sng" spc="-5" dirty="0">
                          <a:effectLst/>
                          <a:latin typeface="Verdana" panose="020B0604030504040204" pitchFamily="34" charset="0"/>
                          <a:ea typeface="Verdana" panose="020B0604030504040204" pitchFamily="34" charset="0"/>
                          <a:hlinkClick r:id="rId10"/>
                        </a:rPr>
                        <a:t>-</a:t>
                      </a:r>
                      <a:r>
                        <a:rPr lang="en-US" sz="900" u="sng" spc="-5" dirty="0" err="1">
                          <a:effectLst/>
                          <a:latin typeface="Verdana" panose="020B0604030504040204" pitchFamily="34" charset="0"/>
                          <a:ea typeface="Verdana" panose="020B0604030504040204" pitchFamily="34" charset="0"/>
                          <a:hlinkClick r:id="rId10"/>
                        </a:rPr>
                        <a:t>o</a:t>
                      </a:r>
                      <a:r>
                        <a:rPr lang="en-US" sz="900" u="sng" dirty="0" err="1">
                          <a:effectLst/>
                          <a:latin typeface="Verdana" panose="020B0604030504040204" pitchFamily="34" charset="0"/>
                          <a:ea typeface="Verdana" panose="020B0604030504040204" pitchFamily="34" charset="0"/>
                          <a:hlinkClick r:id="rId10"/>
                        </a:rPr>
                        <a:t>s</a:t>
                      </a:r>
                      <a:r>
                        <a:rPr lang="el-GR" sz="900" u="sng" dirty="0">
                          <a:effectLst/>
                          <a:latin typeface="Verdana" panose="020B0604030504040204" pitchFamily="34" charset="0"/>
                          <a:ea typeface="Verdana" panose="020B0604030504040204" pitchFamily="34" charset="0"/>
                          <a:hlinkClick r:id="rId10"/>
                        </a:rPr>
                        <a:t>.</a:t>
                      </a:r>
                      <a:r>
                        <a:rPr lang="en-US" sz="900" u="sng" dirty="0">
                          <a:effectLst/>
                          <a:latin typeface="Verdana" panose="020B0604030504040204" pitchFamily="34" charset="0"/>
                          <a:ea typeface="Verdana" panose="020B0604030504040204" pitchFamily="34" charset="0"/>
                          <a:hlinkClick r:id="rId10"/>
                        </a:rPr>
                        <a:t>gr</a:t>
                      </a:r>
                      <a:r>
                        <a:rPr lang="en-US" sz="900" dirty="0">
                          <a:effectLst/>
                          <a:latin typeface="Verdana" panose="020B0604030504040204" pitchFamily="34" charset="0"/>
                          <a:ea typeface="Verdana" panose="020B0604030504040204" pitchFamily="34" charset="0"/>
                        </a:rPr>
                        <a:t> </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4331975"/>
                  </a:ext>
                </a:extLst>
              </a:tr>
              <a:tr h="603850">
                <a:tc>
                  <a:txBody>
                    <a:bodyPr/>
                    <a:lstStyle/>
                    <a:p>
                      <a:pPr marL="0" marR="0" algn="ctr">
                        <a:lnSpc>
                          <a:spcPct val="107000"/>
                        </a:lnSpc>
                        <a:spcBef>
                          <a:spcPts val="0"/>
                        </a:spcBef>
                        <a:spcAft>
                          <a:spcPts val="0"/>
                        </a:spcAft>
                      </a:pPr>
                      <a:r>
                        <a:rPr lang="el-GR" sz="1000">
                          <a:effectLst/>
                          <a:latin typeface="Verdana" panose="020B0604030504040204" pitchFamily="34" charset="0"/>
                          <a:ea typeface="Verdana" panose="020B0604030504040204" pitchFamily="34" charset="0"/>
                        </a:rPr>
                        <a:t>5</a:t>
                      </a:r>
                      <a:endParaRPr lang="en-US" sz="10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77470">
                        <a:lnSpc>
                          <a:spcPct val="115000"/>
                        </a:lnSpc>
                        <a:spcBef>
                          <a:spcPts val="0"/>
                        </a:spcBef>
                        <a:spcAft>
                          <a:spcPts val="0"/>
                        </a:spcAft>
                      </a:pPr>
                      <a:r>
                        <a:rPr lang="el-GR" sz="900">
                          <a:effectLst/>
                          <a:latin typeface="Verdana" panose="020B0604030504040204" pitchFamily="34" charset="0"/>
                          <a:ea typeface="Verdana" panose="020B0604030504040204" pitchFamily="34" charset="0"/>
                        </a:rPr>
                        <a:t>Π</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ΡΙ</a:t>
                      </a:r>
                      <a:r>
                        <a:rPr lang="el-GR" sz="900" spc="-15">
                          <a:effectLst/>
                          <a:latin typeface="Verdana" panose="020B0604030504040204" pitchFamily="34" charset="0"/>
                          <a:ea typeface="Verdana" panose="020B0604030504040204" pitchFamily="34" charset="0"/>
                        </a:rPr>
                        <a:t>Φ</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ΙΑ </a:t>
                      </a:r>
                      <a:r>
                        <a:rPr lang="el-GR" sz="900" spc="-5">
                          <a:effectLst/>
                          <a:latin typeface="Verdana" panose="020B0604030504040204" pitchFamily="34" charset="0"/>
                          <a:ea typeface="Verdana" panose="020B0604030504040204" pitchFamily="34" charset="0"/>
                        </a:rPr>
                        <a:t>Σ</a:t>
                      </a:r>
                      <a:r>
                        <a:rPr lang="el-GR" sz="900">
                          <a:effectLst/>
                          <a:latin typeface="Verdana" panose="020B0604030504040204" pitchFamily="34" charset="0"/>
                          <a:ea typeface="Verdana" panose="020B0604030504040204" pitchFamily="34" charset="0"/>
                        </a:rPr>
                        <a:t>ΤΕΡ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ΑΣ</a:t>
                      </a:r>
                      <a:r>
                        <a:rPr lang="el-GR" sz="900" spc="-15">
                          <a:effectLst/>
                          <a:latin typeface="Verdana" panose="020B0604030504040204" pitchFamily="34" charset="0"/>
                          <a:ea typeface="Verdana" panose="020B0604030504040204" pitchFamily="34" charset="0"/>
                        </a:rPr>
                        <a:t> </a:t>
                      </a:r>
                      <a:r>
                        <a:rPr lang="el-GR" sz="900" spc="5">
                          <a:effectLst/>
                          <a:latin typeface="Verdana" panose="020B0604030504040204" pitchFamily="34" charset="0"/>
                          <a:ea typeface="Verdana" panose="020B0604030504040204" pitchFamily="34" charset="0"/>
                        </a:rPr>
                        <a:t>Ε</a:t>
                      </a:r>
                      <a:r>
                        <a:rPr lang="el-GR" sz="900" spc="-10">
                          <a:effectLst/>
                          <a:latin typeface="Verdana" panose="020B0604030504040204" pitchFamily="34" charset="0"/>
                          <a:ea typeface="Verdana" panose="020B0604030504040204" pitchFamily="34" charset="0"/>
                        </a:rPr>
                        <a:t>Λ</a:t>
                      </a:r>
                      <a:r>
                        <a:rPr lang="el-GR" sz="900">
                          <a:effectLst/>
                          <a:latin typeface="Verdana" panose="020B0604030504040204" pitchFamily="34" charset="0"/>
                          <a:ea typeface="Verdana" panose="020B0604030504040204" pitchFamily="34" charset="0"/>
                        </a:rPr>
                        <a:t>ΛΑ</a:t>
                      </a:r>
                      <a:r>
                        <a:rPr lang="el-GR" sz="900" spc="-10">
                          <a:effectLst/>
                          <a:latin typeface="Verdana" panose="020B0604030504040204" pitchFamily="34" charset="0"/>
                          <a:ea typeface="Verdana" panose="020B0604030504040204" pitchFamily="34" charset="0"/>
                        </a:rPr>
                        <a:t>Δ</a:t>
                      </a:r>
                      <a:r>
                        <a:rPr lang="el-GR" sz="900">
                          <a:effectLst/>
                          <a:latin typeface="Verdana" panose="020B0604030504040204" pitchFamily="34" charset="0"/>
                          <a:ea typeface="Verdana" panose="020B0604030504040204" pitchFamily="34" charset="0"/>
                        </a:rPr>
                        <a:t>ΑΣ</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25730" marR="114300" indent="635" algn="ctr">
                        <a:lnSpc>
                          <a:spcPct val="115000"/>
                        </a:lnSpc>
                        <a:spcBef>
                          <a:spcPts val="10"/>
                        </a:spcBef>
                        <a:spcAft>
                          <a:spcPts val="0"/>
                        </a:spcAft>
                      </a:pPr>
                      <a:r>
                        <a:rPr lang="el-GR" sz="900">
                          <a:effectLst/>
                          <a:latin typeface="Verdana" panose="020B0604030504040204" pitchFamily="34" charset="0"/>
                          <a:ea typeface="Verdana" panose="020B0604030504040204" pitchFamily="34" charset="0"/>
                        </a:rPr>
                        <a:t>ΑΝΑ</a:t>
                      </a:r>
                      <a:r>
                        <a:rPr lang="el-GR" sz="900" spc="-5">
                          <a:effectLst/>
                          <a:latin typeface="Verdana" panose="020B0604030504040204" pitchFamily="34" charset="0"/>
                          <a:ea typeface="Verdana" panose="020B0604030504040204" pitchFamily="34" charset="0"/>
                        </a:rPr>
                        <a:t>Π</a:t>
                      </a:r>
                      <a:r>
                        <a:rPr lang="el-GR" sz="900">
                          <a:effectLst/>
                          <a:latin typeface="Verdana" panose="020B0604030504040204" pitchFamily="34" charset="0"/>
                          <a:ea typeface="Verdana" panose="020B0604030504040204" pitchFamily="34" charset="0"/>
                        </a:rPr>
                        <a:t>ΤΥ</a:t>
                      </a:r>
                      <a:r>
                        <a:rPr lang="el-GR" sz="900" spc="-10">
                          <a:effectLst/>
                          <a:latin typeface="Verdana" panose="020B0604030504040204" pitchFamily="34" charset="0"/>
                          <a:ea typeface="Verdana" panose="020B0604030504040204" pitchFamily="34" charset="0"/>
                        </a:rPr>
                        <a:t>Ξ</a:t>
                      </a:r>
                      <a:r>
                        <a:rPr lang="el-GR" sz="900">
                          <a:effectLst/>
                          <a:latin typeface="Verdana" panose="020B0604030504040204" pitchFamily="34" charset="0"/>
                          <a:ea typeface="Verdana" panose="020B0604030504040204" pitchFamily="34" charset="0"/>
                        </a:rPr>
                        <a:t>ΙΑ</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 </a:t>
                      </a:r>
                      <a:r>
                        <a:rPr lang="el-GR" sz="900" spc="-5">
                          <a:effectLst/>
                          <a:latin typeface="Verdana" panose="020B0604030504040204" pitchFamily="34" charset="0"/>
                          <a:ea typeface="Verdana" panose="020B0604030504040204" pitchFamily="34" charset="0"/>
                        </a:rPr>
                        <a:t>Δ</a:t>
                      </a:r>
                      <a:r>
                        <a:rPr lang="el-GR" sz="900">
                          <a:effectLst/>
                          <a:latin typeface="Verdana" panose="020B0604030504040204" pitchFamily="34" charset="0"/>
                          <a:ea typeface="Verdana" panose="020B0604030504040204" pitchFamily="34" charset="0"/>
                        </a:rPr>
                        <a:t>ΙΑΧΕΙΡΙΣ</a:t>
                      </a:r>
                      <a:r>
                        <a:rPr lang="el-GR" sz="900" spc="-5">
                          <a:effectLst/>
                          <a:latin typeface="Verdana" panose="020B0604030504040204" pitchFamily="34" charset="0"/>
                          <a:ea typeface="Verdana" panose="020B0604030504040204" pitchFamily="34" charset="0"/>
                        </a:rPr>
                        <a:t>Τ</a:t>
                      </a:r>
                      <a:r>
                        <a:rPr lang="el-GR" sz="900">
                          <a:effectLst/>
                          <a:latin typeface="Verdana" panose="020B0604030504040204" pitchFamily="34" charset="0"/>
                          <a:ea typeface="Verdana" panose="020B0604030504040204" pitchFamily="34" charset="0"/>
                        </a:rPr>
                        <a:t>Ι</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 Σ</a:t>
                      </a:r>
                      <a:r>
                        <a:rPr lang="el-GR" sz="900" spc="-15">
                          <a:effectLst/>
                          <a:latin typeface="Verdana" panose="020B0604030504040204" pitchFamily="34" charset="0"/>
                          <a:ea typeface="Verdana" panose="020B0604030504040204" pitchFamily="34" charset="0"/>
                        </a:rPr>
                        <a:t>Τ</a:t>
                      </a:r>
                      <a:r>
                        <a:rPr lang="el-GR" sz="900" spc="5">
                          <a:effectLst/>
                          <a:latin typeface="Verdana" panose="020B0604030504040204" pitchFamily="34" charset="0"/>
                          <a:ea typeface="Verdana" panose="020B0604030504040204" pitchFamily="34" charset="0"/>
                        </a:rPr>
                        <a:t>Ε</a:t>
                      </a:r>
                      <a:r>
                        <a:rPr lang="el-GR" sz="900" spc="-1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ΑΣ </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ΛΛΑ</a:t>
                      </a:r>
                      <a:r>
                        <a:rPr lang="el-GR" sz="900" spc="-10">
                          <a:effectLst/>
                          <a:latin typeface="Verdana" panose="020B0604030504040204" pitchFamily="34" charset="0"/>
                          <a:ea typeface="Verdana" panose="020B0604030504040204" pitchFamily="34" charset="0"/>
                        </a:rPr>
                        <a:t>Δ</a:t>
                      </a:r>
                      <a:r>
                        <a:rPr lang="el-GR" sz="900">
                          <a:effectLst/>
                          <a:latin typeface="Verdana" panose="020B0604030504040204" pitchFamily="34" charset="0"/>
                          <a:ea typeface="Verdana" panose="020B0604030504040204" pitchFamily="34" charset="0"/>
                        </a:rPr>
                        <a:t>ΑΣ</a:t>
                      </a:r>
                      <a:r>
                        <a:rPr lang="el-GR" sz="900" spc="-5">
                          <a:effectLst/>
                          <a:latin typeface="Verdana" panose="020B0604030504040204" pitchFamily="34" charset="0"/>
                          <a:ea typeface="Verdana" panose="020B0604030504040204" pitchFamily="34" charset="0"/>
                        </a:rPr>
                        <a:t> Κ</a:t>
                      </a:r>
                      <a:r>
                        <a:rPr lang="el-GR" sz="900">
                          <a:effectLst/>
                          <a:latin typeface="Verdana" panose="020B0604030504040204" pitchFamily="34" charset="0"/>
                          <a:ea typeface="Verdana" panose="020B0604030504040204" pitchFamily="34" charset="0"/>
                        </a:rPr>
                        <a:t>ΑΙ </a:t>
                      </a:r>
                      <a:r>
                        <a:rPr lang="el-GR" sz="900" spc="-5">
                          <a:effectLst/>
                          <a:latin typeface="Verdana" panose="020B0604030504040204" pitchFamily="34" charset="0"/>
                          <a:ea typeface="Verdana" panose="020B0604030504040204" pitchFamily="34" charset="0"/>
                        </a:rPr>
                        <a:t>Θ</a:t>
                      </a:r>
                      <a:r>
                        <a:rPr lang="el-GR" sz="900" spc="5">
                          <a:effectLst/>
                          <a:latin typeface="Verdana" panose="020B0604030504040204" pitchFamily="34" charset="0"/>
                          <a:ea typeface="Verdana" panose="020B0604030504040204" pitchFamily="34" charset="0"/>
                        </a:rPr>
                        <a:t>Ε</a:t>
                      </a:r>
                      <a:r>
                        <a:rPr lang="el-GR" sz="900" spc="-5">
                          <a:effectLst/>
                          <a:latin typeface="Verdana" panose="020B0604030504040204" pitchFamily="34" charset="0"/>
                          <a:ea typeface="Verdana" panose="020B0604030504040204" pitchFamily="34" charset="0"/>
                        </a:rPr>
                        <a:t>ΣΣ</a:t>
                      </a:r>
                      <a:r>
                        <a:rPr lang="el-GR" sz="900" spc="-15">
                          <a:effectLst/>
                          <a:latin typeface="Verdana" panose="020B0604030504040204" pitchFamily="34" charset="0"/>
                          <a:ea typeface="Verdana" panose="020B0604030504040204" pitchFamily="34" charset="0"/>
                        </a:rPr>
                        <a:t>Α</a:t>
                      </a:r>
                      <a:r>
                        <a:rPr lang="el-GR" sz="900">
                          <a:effectLst/>
                          <a:latin typeface="Verdana" panose="020B0604030504040204" pitchFamily="34" charset="0"/>
                          <a:ea typeface="Verdana" panose="020B0604030504040204" pitchFamily="34" charset="0"/>
                        </a:rPr>
                        <a:t>ΛΙΑΣ</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76835" algn="ctr">
                        <a:lnSpc>
                          <a:spcPct val="115000"/>
                        </a:lnSpc>
                        <a:spcBef>
                          <a:spcPts val="10"/>
                        </a:spcBef>
                        <a:spcAft>
                          <a:spcPts val="0"/>
                        </a:spcAft>
                      </a:pPr>
                      <a:r>
                        <a:rPr lang="el-GR" sz="900" dirty="0">
                          <a:effectLst/>
                          <a:latin typeface="Verdana" panose="020B0604030504040204" pitchFamily="34" charset="0"/>
                          <a:ea typeface="Verdana" panose="020B0604030504040204" pitchFamily="34" charset="0"/>
                        </a:rPr>
                        <a:t>ΑΝ.</a:t>
                      </a:r>
                      <a:r>
                        <a:rPr lang="el-GR" sz="900" spc="-10"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ΙΑ. </a:t>
                      </a:r>
                      <a:r>
                        <a:rPr lang="el-GR" sz="900" spc="-5" dirty="0">
                          <a:effectLst/>
                          <a:latin typeface="Verdana" panose="020B0604030504040204" pitchFamily="34" charset="0"/>
                          <a:ea typeface="Verdana" panose="020B0604030504040204" pitchFamily="34" charset="0"/>
                        </a:rPr>
                        <a:t>Σ</a:t>
                      </a:r>
                      <a:r>
                        <a:rPr lang="el-GR" sz="900" dirty="0">
                          <a:effectLst/>
                          <a:latin typeface="Verdana" panose="020B0604030504040204" pitchFamily="34" charset="0"/>
                          <a:ea typeface="Verdana" panose="020B0604030504040204" pitchFamily="34" charset="0"/>
                        </a:rPr>
                        <a:t>Τ. </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ΛΛΑ</a:t>
                      </a:r>
                      <a:r>
                        <a:rPr lang="el-GR" sz="900" spc="-10" dirty="0">
                          <a:effectLst/>
                          <a:latin typeface="Verdana" panose="020B0604030504040204" pitchFamily="34" charset="0"/>
                          <a:ea typeface="Verdana" panose="020B0604030504040204" pitchFamily="34" charset="0"/>
                        </a:rPr>
                        <a:t>Δ</a:t>
                      </a:r>
                      <a:r>
                        <a:rPr lang="el-GR" sz="900" dirty="0">
                          <a:effectLst/>
                          <a:latin typeface="Verdana" panose="020B0604030504040204" pitchFamily="34" charset="0"/>
                          <a:ea typeface="Verdana" panose="020B0604030504040204" pitchFamily="34" charset="0"/>
                        </a:rPr>
                        <a:t>ΑΣ </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ΑΙ </a:t>
                      </a:r>
                      <a:r>
                        <a:rPr lang="el-GR" sz="900" spc="-5" dirty="0">
                          <a:effectLst/>
                          <a:latin typeface="Verdana" panose="020B0604030504040204" pitchFamily="34" charset="0"/>
                          <a:ea typeface="Verdana" panose="020B0604030504040204" pitchFamily="34" charset="0"/>
                        </a:rPr>
                        <a:t>Θ</a:t>
                      </a:r>
                      <a:r>
                        <a:rPr lang="el-GR" sz="900" spc="5" dirty="0">
                          <a:effectLst/>
                          <a:latin typeface="Verdana" panose="020B0604030504040204" pitchFamily="34" charset="0"/>
                          <a:ea typeface="Verdana" panose="020B0604030504040204" pitchFamily="34" charset="0"/>
                        </a:rPr>
                        <a:t>Ε</a:t>
                      </a:r>
                      <a:r>
                        <a:rPr lang="el-GR" sz="900" spc="-5" dirty="0">
                          <a:effectLst/>
                          <a:latin typeface="Verdana" panose="020B0604030504040204" pitchFamily="34" charset="0"/>
                          <a:ea typeface="Verdana" panose="020B0604030504040204" pitchFamily="34" charset="0"/>
                        </a:rPr>
                        <a:t>ΣΣ</a:t>
                      </a:r>
                      <a:r>
                        <a:rPr lang="el-GR" sz="900" dirty="0">
                          <a:effectLst/>
                          <a:latin typeface="Verdana" panose="020B0604030504040204" pitchFamily="34" charset="0"/>
                          <a:ea typeface="Verdana" panose="020B0604030504040204" pitchFamily="34" charset="0"/>
                        </a:rPr>
                        <a:t>ΑΛΙ</a:t>
                      </a:r>
                      <a:r>
                        <a:rPr lang="el-GR" sz="900" spc="-5" dirty="0">
                          <a:effectLst/>
                          <a:latin typeface="Verdana" panose="020B0604030504040204" pitchFamily="34" charset="0"/>
                          <a:ea typeface="Verdana" panose="020B0604030504040204" pitchFamily="34" charset="0"/>
                        </a:rPr>
                        <a:t>Α</a:t>
                      </a:r>
                      <a:r>
                        <a:rPr lang="el-GR" sz="900" dirty="0">
                          <a:effectLst/>
                          <a:latin typeface="Verdana" panose="020B0604030504040204" pitchFamily="34" charset="0"/>
                          <a:ea typeface="Verdana" panose="020B0604030504040204" pitchFamily="34" charset="0"/>
                        </a:rPr>
                        <a:t>Σ</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86360" algn="ctr">
                        <a:lnSpc>
                          <a:spcPct val="107000"/>
                        </a:lnSpc>
                        <a:spcBef>
                          <a:spcPts val="0"/>
                        </a:spcBef>
                        <a:spcAft>
                          <a:spcPts val="0"/>
                        </a:spcAft>
                      </a:pPr>
                      <a:r>
                        <a:rPr lang="el-GR" sz="900" spc="-5">
                          <a:effectLst/>
                          <a:latin typeface="Verdana" panose="020B0604030504040204" pitchFamily="34" charset="0"/>
                          <a:ea typeface="Verdana" panose="020B0604030504040204" pitchFamily="34" charset="0"/>
                        </a:rPr>
                        <a:t>Θε</a:t>
                      </a:r>
                      <a:r>
                        <a:rPr lang="el-GR" sz="900">
                          <a:effectLst/>
                          <a:latin typeface="Verdana" panose="020B0604030504040204" pitchFamily="34" charset="0"/>
                          <a:ea typeface="Verdana" panose="020B0604030504040204" pitchFamily="34" charset="0"/>
                        </a:rPr>
                        <a:t>ρμ</a:t>
                      </a:r>
                      <a:r>
                        <a:rPr lang="el-GR" sz="900" spc="-5">
                          <a:effectLst/>
                          <a:latin typeface="Verdana" panose="020B0604030504040204" pitchFamily="34" charset="0"/>
                          <a:ea typeface="Verdana" panose="020B0604030504040204" pitchFamily="34" charset="0"/>
                        </a:rPr>
                        <a:t>ο</a:t>
                      </a:r>
                      <a:r>
                        <a:rPr lang="el-GR" sz="900">
                          <a:effectLst/>
                          <a:latin typeface="Verdana" panose="020B0604030504040204" pitchFamily="34" charset="0"/>
                          <a:ea typeface="Verdana" panose="020B0604030504040204" pitchFamily="34" charset="0"/>
                        </a:rPr>
                        <a:t>π</a:t>
                      </a:r>
                      <a:r>
                        <a:rPr lang="el-GR" sz="900" spc="-5">
                          <a:effectLst/>
                          <a:latin typeface="Verdana" panose="020B0604030504040204" pitchFamily="34" charset="0"/>
                          <a:ea typeface="Verdana" panose="020B0604030504040204" pitchFamily="34" charset="0"/>
                        </a:rPr>
                        <a:t>υλ</a:t>
                      </a:r>
                      <a:r>
                        <a:rPr lang="el-GR" sz="900" spc="5">
                          <a:effectLst/>
                          <a:latin typeface="Verdana" panose="020B0604030504040204" pitchFamily="34" charset="0"/>
                          <a:ea typeface="Verdana" panose="020B0604030504040204" pitchFamily="34" charset="0"/>
                        </a:rPr>
                        <a:t>ώ</a:t>
                      </a:r>
                      <a:r>
                        <a:rPr lang="el-GR" sz="900">
                          <a:effectLst/>
                          <a:latin typeface="Verdana" panose="020B0604030504040204" pitchFamily="34" charset="0"/>
                          <a:ea typeface="Verdana" panose="020B0604030504040204" pitchFamily="34" charset="0"/>
                        </a:rPr>
                        <a:t>ν </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αι </a:t>
                      </a:r>
                      <a:r>
                        <a:rPr lang="el-GR" sz="900" spc="-5">
                          <a:effectLst/>
                          <a:latin typeface="Verdana" panose="020B0604030504040204" pitchFamily="34" charset="0"/>
                          <a:ea typeface="Verdana" panose="020B0604030504040204" pitchFamily="34" charset="0"/>
                        </a:rPr>
                        <a:t>Κύ</a:t>
                      </a:r>
                      <a:r>
                        <a:rPr lang="el-GR" sz="900">
                          <a:effectLst/>
                          <a:latin typeface="Verdana" panose="020B0604030504040204" pitchFamily="34" charset="0"/>
                          <a:ea typeface="Verdana" panose="020B0604030504040204" pitchFamily="34" charset="0"/>
                        </a:rPr>
                        <a:t>πρ</a:t>
                      </a:r>
                      <a:r>
                        <a:rPr lang="el-GR" sz="900" spc="-5">
                          <a:effectLst/>
                          <a:latin typeface="Verdana" panose="020B0604030504040204" pitchFamily="34" charset="0"/>
                          <a:ea typeface="Verdana" panose="020B0604030504040204" pitchFamily="34" charset="0"/>
                        </a:rPr>
                        <a:t>ου</a:t>
                      </a:r>
                      <a:r>
                        <a:rPr lang="el-GR" sz="900">
                          <a:effectLst/>
                          <a:latin typeface="Verdana" panose="020B0604030504040204" pitchFamily="34" charset="0"/>
                          <a:ea typeface="Verdana" panose="020B0604030504040204" pitchFamily="34" charset="0"/>
                        </a:rPr>
                        <a:t>, ΤΚ </a:t>
                      </a:r>
                      <a:r>
                        <a:rPr lang="el-GR" sz="900" spc="5">
                          <a:effectLst/>
                          <a:latin typeface="Verdana" panose="020B0604030504040204" pitchFamily="34" charset="0"/>
                          <a:ea typeface="Verdana" panose="020B0604030504040204" pitchFamily="34" charset="0"/>
                        </a:rPr>
                        <a:t>3</a:t>
                      </a:r>
                      <a:r>
                        <a:rPr lang="el-GR" sz="900" spc="-5">
                          <a:effectLst/>
                          <a:latin typeface="Verdana" panose="020B0604030504040204" pitchFamily="34" charset="0"/>
                          <a:ea typeface="Verdana" panose="020B0604030504040204" pitchFamily="34" charset="0"/>
                        </a:rPr>
                        <a:t>5</a:t>
                      </a:r>
                      <a:r>
                        <a:rPr lang="el-GR" sz="900" spc="5">
                          <a:effectLst/>
                          <a:latin typeface="Verdana" panose="020B0604030504040204" pitchFamily="34" charset="0"/>
                          <a:ea typeface="Verdana" panose="020B0604030504040204" pitchFamily="34" charset="0"/>
                        </a:rPr>
                        <a:t>1</a:t>
                      </a:r>
                      <a:r>
                        <a:rPr lang="el-GR" sz="900" spc="-5">
                          <a:effectLst/>
                          <a:latin typeface="Verdana" panose="020B0604030504040204" pitchFamily="34" charset="0"/>
                          <a:ea typeface="Verdana" panose="020B0604030504040204" pitchFamily="34" charset="0"/>
                        </a:rPr>
                        <a:t>3</a:t>
                      </a:r>
                      <a:r>
                        <a:rPr lang="el-GR" sz="900" spc="5">
                          <a:effectLst/>
                          <a:latin typeface="Verdana" panose="020B0604030504040204" pitchFamily="34" charset="0"/>
                          <a:ea typeface="Verdana" panose="020B0604030504040204" pitchFamily="34" charset="0"/>
                        </a:rPr>
                        <a:t>3</a:t>
                      </a:r>
                      <a:r>
                        <a:rPr lang="el-GR" sz="900">
                          <a:effectLst/>
                          <a:latin typeface="Verdana" panose="020B0604030504040204" pitchFamily="34" charset="0"/>
                          <a:ea typeface="Verdana" panose="020B0604030504040204" pitchFamily="34" charset="0"/>
                        </a:rPr>
                        <a:t>, Λ</a:t>
                      </a:r>
                      <a:r>
                        <a:rPr lang="el-GR" sz="900" spc="-15">
                          <a:effectLst/>
                          <a:latin typeface="Verdana" panose="020B0604030504040204" pitchFamily="34" charset="0"/>
                          <a:ea typeface="Verdana" panose="020B0604030504040204" pitchFamily="34" charset="0"/>
                        </a:rPr>
                        <a:t>Α</a:t>
                      </a:r>
                      <a:r>
                        <a:rPr lang="el-GR" sz="900" spc="5">
                          <a:effectLst/>
                          <a:latin typeface="Verdana" panose="020B0604030504040204" pitchFamily="34" charset="0"/>
                          <a:ea typeface="Verdana" panose="020B0604030504040204" pitchFamily="34" charset="0"/>
                        </a:rPr>
                        <a:t>Μ</a:t>
                      </a:r>
                      <a:r>
                        <a:rPr lang="el-GR" sz="900">
                          <a:effectLst/>
                          <a:latin typeface="Verdana" panose="020B0604030504040204" pitchFamily="34" charset="0"/>
                          <a:ea typeface="Verdana" panose="020B0604030504040204" pitchFamily="34" charset="0"/>
                        </a:rPr>
                        <a:t>ΙΑ</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74</a:t>
                      </a:r>
                      <a:r>
                        <a:rPr lang="el-GR" sz="900" spc="5" dirty="0">
                          <a:effectLst/>
                          <a:latin typeface="Verdana" panose="020B0604030504040204" pitchFamily="34" charset="0"/>
                          <a:ea typeface="Verdana" panose="020B0604030504040204" pitchFamily="34" charset="0"/>
                        </a:rPr>
                        <a:t>9</a:t>
                      </a:r>
                      <a:r>
                        <a:rPr lang="el-GR" sz="900" spc="15" dirty="0">
                          <a:effectLst/>
                          <a:latin typeface="Verdana" panose="020B0604030504040204" pitchFamily="34" charset="0"/>
                          <a:ea typeface="Verdana" panose="020B0604030504040204" pitchFamily="34" charset="0"/>
                        </a:rPr>
                        <a:t>8</a:t>
                      </a:r>
                      <a:r>
                        <a:rPr lang="el-GR" sz="900" dirty="0">
                          <a:effectLst/>
                          <a:latin typeface="Verdana" panose="020B0604030504040204" pitchFamily="34" charset="0"/>
                          <a:ea typeface="Verdana" panose="020B0604030504040204" pitchFamily="34" charset="0"/>
                        </a:rPr>
                        <a:t>,</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6</a:t>
                      </a:r>
                      <a:r>
                        <a:rPr lang="el-GR" sz="900" spc="-5" dirty="0">
                          <a:effectLst/>
                          <a:latin typeface="Verdana" panose="020B0604030504040204" pitchFamily="34" charset="0"/>
                          <a:ea typeface="Verdana" panose="020B0604030504040204" pitchFamily="34" charset="0"/>
                        </a:rPr>
                        <a:t>74</a:t>
                      </a:r>
                      <a:r>
                        <a:rPr lang="el-GR" sz="900" spc="5" dirty="0">
                          <a:effectLst/>
                          <a:latin typeface="Verdana" panose="020B0604030504040204" pitchFamily="34" charset="0"/>
                          <a:ea typeface="Verdana" panose="020B0604030504040204" pitchFamily="34" charset="0"/>
                        </a:rPr>
                        <a:t>9</a:t>
                      </a:r>
                      <a:r>
                        <a:rPr lang="el-GR" sz="900" dirty="0">
                          <a:effectLst/>
                          <a:latin typeface="Verdana" panose="020B0604030504040204" pitchFamily="34" charset="0"/>
                          <a:ea typeface="Verdana" panose="020B0604030504040204" pitchFamily="34" charset="0"/>
                        </a:rPr>
                        <a:t>9</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100"/>
                        </a:lnSpc>
                        <a:spcBef>
                          <a:spcPts val="15"/>
                        </a:spcBef>
                        <a:spcAft>
                          <a:spcPts val="0"/>
                        </a:spcAft>
                      </a:pPr>
                      <a:r>
                        <a:rPr lang="el-GR" sz="900" dirty="0">
                          <a:effectLst/>
                          <a:latin typeface="Verdana" panose="020B0604030504040204" pitchFamily="34" charset="0"/>
                          <a:ea typeface="Verdana" panose="020B0604030504040204" pitchFamily="34" charset="0"/>
                        </a:rPr>
                        <a:t> </a:t>
                      </a:r>
                      <a:endParaRPr lang="en-US" sz="900" dirty="0">
                        <a:effectLst/>
                        <a:latin typeface="Verdana" panose="020B0604030504040204" pitchFamily="34" charset="0"/>
                        <a:ea typeface="Verdana" panose="020B0604030504040204" pitchFamily="34" charset="0"/>
                      </a:endParaRPr>
                    </a:p>
                    <a:p>
                      <a:pPr marL="179070" marR="86995" indent="-59690" algn="ctr">
                        <a:lnSpc>
                          <a:spcPct val="115000"/>
                        </a:lnSpc>
                        <a:spcBef>
                          <a:spcPts val="0"/>
                        </a:spcBef>
                        <a:spcAft>
                          <a:spcPts val="0"/>
                        </a:spcAft>
                      </a:pPr>
                      <a:r>
                        <a:rPr lang="el-GR" sz="900" u="sng" dirty="0">
                          <a:effectLst/>
                          <a:latin typeface="Verdana" panose="020B0604030504040204" pitchFamily="34" charset="0"/>
                          <a:ea typeface="Verdana" panose="020B0604030504040204" pitchFamily="34" charset="0"/>
                          <a:hlinkClick r:id="rId11"/>
                        </a:rPr>
                        <a:t>a</a:t>
                      </a:r>
                      <a:r>
                        <a:rPr lang="el-GR" sz="900" u="sng" spc="-5" dirty="0">
                          <a:effectLst/>
                          <a:latin typeface="Verdana" panose="020B0604030504040204" pitchFamily="34" charset="0"/>
                          <a:ea typeface="Verdana" panose="020B0604030504040204" pitchFamily="34" charset="0"/>
                          <a:hlinkClick r:id="rId11"/>
                        </a:rPr>
                        <a:t>n</a:t>
                      </a:r>
                      <a:r>
                        <a:rPr lang="el-GR" sz="900" u="sng" dirty="0">
                          <a:effectLst/>
                          <a:latin typeface="Verdana" panose="020B0604030504040204" pitchFamily="34" charset="0"/>
                          <a:ea typeface="Verdana" panose="020B0604030504040204" pitchFamily="34" charset="0"/>
                          <a:hlinkClick r:id="rId11"/>
                        </a:rPr>
                        <a:t>d</a:t>
                      </a:r>
                      <a:r>
                        <a:rPr lang="el-GR" sz="900" u="sng" spc="-5" dirty="0">
                          <a:effectLst/>
                          <a:latin typeface="Verdana" panose="020B0604030504040204" pitchFamily="34" charset="0"/>
                          <a:ea typeface="Verdana" panose="020B0604030504040204" pitchFamily="34" charset="0"/>
                          <a:hlinkClick r:id="rId11"/>
                        </a:rPr>
                        <a:t>i</a:t>
                      </a:r>
                      <a:r>
                        <a:rPr lang="el-GR" sz="900" u="sng" dirty="0">
                          <a:effectLst/>
                          <a:latin typeface="Verdana" panose="020B0604030504040204" pitchFamily="34" charset="0"/>
                          <a:ea typeface="Verdana" panose="020B0604030504040204" pitchFamily="34" charset="0"/>
                          <a:hlinkClick r:id="rId11"/>
                        </a:rPr>
                        <a:t>a@</a:t>
                      </a:r>
                      <a:r>
                        <a:rPr lang="el-GR" sz="900" u="sng" spc="-5" dirty="0">
                          <a:effectLst/>
                          <a:latin typeface="Verdana" panose="020B0604030504040204" pitchFamily="34" charset="0"/>
                          <a:ea typeface="Verdana" panose="020B0604030504040204" pitchFamily="34" charset="0"/>
                          <a:hlinkClick r:id="rId11"/>
                        </a:rPr>
                        <a:t>otenet.</a:t>
                      </a:r>
                      <a:r>
                        <a:rPr lang="el-GR" sz="900" u="sng" dirty="0">
                          <a:effectLst/>
                          <a:latin typeface="Verdana" panose="020B0604030504040204" pitchFamily="34" charset="0"/>
                          <a:ea typeface="Verdana" panose="020B0604030504040204" pitchFamily="34" charset="0"/>
                          <a:hlinkClick r:id="rId11"/>
                        </a:rPr>
                        <a:t>gr</a:t>
                      </a:r>
                      <a:r>
                        <a:rPr lang="el-GR" sz="900" dirty="0">
                          <a:effectLst/>
                          <a:latin typeface="Verdana" panose="020B0604030504040204" pitchFamily="34" charset="0"/>
                          <a:ea typeface="Verdana" panose="020B0604030504040204" pitchFamily="34" charset="0"/>
                        </a:rPr>
                        <a:t> </a:t>
                      </a:r>
                      <a:r>
                        <a:rPr lang="el-GR" sz="900" u="sng" dirty="0">
                          <a:effectLst/>
                          <a:latin typeface="Verdana" panose="020B0604030504040204" pitchFamily="34" charset="0"/>
                          <a:ea typeface="Verdana" panose="020B0604030504040204" pitchFamily="34" charset="0"/>
                          <a:hlinkClick r:id="rId12"/>
                        </a:rPr>
                        <a:t>w</a:t>
                      </a:r>
                      <a:r>
                        <a:rPr lang="el-GR" sz="900" u="sng" spc="-10" dirty="0">
                          <a:effectLst/>
                          <a:latin typeface="Verdana" panose="020B0604030504040204" pitchFamily="34" charset="0"/>
                          <a:ea typeface="Verdana" panose="020B0604030504040204" pitchFamily="34" charset="0"/>
                          <a:hlinkClick r:id="rId12"/>
                        </a:rPr>
                        <a:t>w</a:t>
                      </a:r>
                      <a:r>
                        <a:rPr lang="el-GR" sz="900" u="sng" dirty="0">
                          <a:effectLst/>
                          <a:latin typeface="Verdana" panose="020B0604030504040204" pitchFamily="34" charset="0"/>
                          <a:ea typeface="Verdana" panose="020B0604030504040204" pitchFamily="34" charset="0"/>
                          <a:hlinkClick r:id="rId12"/>
                        </a:rPr>
                        <a:t>w</a:t>
                      </a:r>
                      <a:r>
                        <a:rPr lang="el-GR" sz="900" u="sng" spc="-5" dirty="0">
                          <a:effectLst/>
                          <a:latin typeface="Verdana" panose="020B0604030504040204" pitchFamily="34" charset="0"/>
                          <a:ea typeface="Verdana" panose="020B0604030504040204" pitchFamily="34" charset="0"/>
                          <a:hlinkClick r:id="rId12"/>
                        </a:rPr>
                        <a:t>.</a:t>
                      </a:r>
                      <a:r>
                        <a:rPr lang="el-GR" sz="900" u="sng" dirty="0">
                          <a:effectLst/>
                          <a:latin typeface="Verdana" panose="020B0604030504040204" pitchFamily="34" charset="0"/>
                          <a:ea typeface="Verdana" panose="020B0604030504040204" pitchFamily="34" charset="0"/>
                          <a:hlinkClick r:id="rId12"/>
                        </a:rPr>
                        <a:t>a</a:t>
                      </a:r>
                      <a:r>
                        <a:rPr lang="el-GR" sz="900" u="sng" spc="-5" dirty="0">
                          <a:effectLst/>
                          <a:latin typeface="Verdana" panose="020B0604030504040204" pitchFamily="34" charset="0"/>
                          <a:ea typeface="Verdana" panose="020B0604030504040204" pitchFamily="34" charset="0"/>
                          <a:hlinkClick r:id="rId12"/>
                        </a:rPr>
                        <a:t>n</a:t>
                      </a:r>
                      <a:r>
                        <a:rPr lang="el-GR" sz="900" u="sng" dirty="0">
                          <a:effectLst/>
                          <a:latin typeface="Verdana" panose="020B0604030504040204" pitchFamily="34" charset="0"/>
                          <a:ea typeface="Verdana" panose="020B0604030504040204" pitchFamily="34" charset="0"/>
                          <a:hlinkClick r:id="rId12"/>
                        </a:rPr>
                        <a:t>d</a:t>
                      </a:r>
                      <a:r>
                        <a:rPr lang="el-GR" sz="900" u="sng" spc="-5" dirty="0">
                          <a:effectLst/>
                          <a:latin typeface="Verdana" panose="020B0604030504040204" pitchFamily="34" charset="0"/>
                          <a:ea typeface="Verdana" panose="020B0604030504040204" pitchFamily="34" charset="0"/>
                          <a:hlinkClick r:id="rId12"/>
                        </a:rPr>
                        <a:t>i</a:t>
                      </a:r>
                      <a:r>
                        <a:rPr lang="el-GR" sz="900" u="sng" dirty="0">
                          <a:effectLst/>
                          <a:latin typeface="Verdana" panose="020B0604030504040204" pitchFamily="34" charset="0"/>
                          <a:ea typeface="Verdana" panose="020B0604030504040204" pitchFamily="34" charset="0"/>
                          <a:hlinkClick r:id="rId12"/>
                        </a:rPr>
                        <a:t>a</a:t>
                      </a:r>
                      <a:r>
                        <a:rPr lang="el-GR" sz="900" u="sng" spc="-5" dirty="0">
                          <a:effectLst/>
                          <a:latin typeface="Verdana" panose="020B0604030504040204" pitchFamily="34" charset="0"/>
                          <a:ea typeface="Verdana" panose="020B0604030504040204" pitchFamily="34" charset="0"/>
                          <a:hlinkClick r:id="rId12"/>
                        </a:rPr>
                        <a:t>.</a:t>
                      </a:r>
                      <a:r>
                        <a:rPr lang="el-GR" sz="900" u="sng" dirty="0">
                          <a:effectLst/>
                          <a:latin typeface="Verdana" panose="020B0604030504040204" pitchFamily="34" charset="0"/>
                          <a:ea typeface="Verdana" panose="020B0604030504040204" pitchFamily="34" charset="0"/>
                          <a:hlinkClick r:id="rId12"/>
                        </a:rPr>
                        <a:t>gr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099093"/>
                  </a:ext>
                </a:extLst>
              </a:tr>
              <a:tr h="871256">
                <a:tc>
                  <a:txBody>
                    <a:bodyPr/>
                    <a:lstStyle/>
                    <a:p>
                      <a:pPr marL="0" marR="0" algn="ctr">
                        <a:lnSpc>
                          <a:spcPct val="107000"/>
                        </a:lnSpc>
                        <a:spcBef>
                          <a:spcPts val="0"/>
                        </a:spcBef>
                        <a:spcAft>
                          <a:spcPts val="0"/>
                        </a:spcAft>
                      </a:pPr>
                      <a:r>
                        <a:rPr lang="el-GR" sz="1000">
                          <a:effectLst/>
                          <a:latin typeface="Verdana" panose="020B0604030504040204" pitchFamily="34" charset="0"/>
                          <a:ea typeface="Verdana" panose="020B0604030504040204" pitchFamily="34" charset="0"/>
                        </a:rPr>
                        <a:t>6</a:t>
                      </a:r>
                      <a:endParaRPr lang="en-US" sz="10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222885">
                        <a:lnSpc>
                          <a:spcPct val="115000"/>
                        </a:lnSpc>
                        <a:spcBef>
                          <a:spcPts val="0"/>
                        </a:spcBef>
                        <a:spcAft>
                          <a:spcPts val="0"/>
                        </a:spcAft>
                      </a:pPr>
                      <a:r>
                        <a:rPr lang="el-GR" sz="900">
                          <a:effectLst/>
                          <a:latin typeface="Verdana" panose="020B0604030504040204" pitchFamily="34" charset="0"/>
                          <a:ea typeface="Verdana" panose="020B0604030504040204" pitchFamily="34" charset="0"/>
                        </a:rPr>
                        <a:t>Π</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ΡΙ</a:t>
                      </a:r>
                      <a:r>
                        <a:rPr lang="el-GR" sz="900" spc="-15">
                          <a:effectLst/>
                          <a:latin typeface="Verdana" panose="020B0604030504040204" pitchFamily="34" charset="0"/>
                          <a:ea typeface="Verdana" panose="020B0604030504040204" pitchFamily="34" charset="0"/>
                        </a:rPr>
                        <a:t>Φ</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ΙΑ </a:t>
                      </a:r>
                      <a:r>
                        <a:rPr lang="el-GR" sz="900" spc="-5">
                          <a:effectLst/>
                          <a:latin typeface="Verdana" panose="020B0604030504040204" pitchFamily="34" charset="0"/>
                          <a:ea typeface="Verdana" panose="020B0604030504040204" pitchFamily="34" charset="0"/>
                        </a:rPr>
                        <a:t>Θ</a:t>
                      </a:r>
                      <a:r>
                        <a:rPr lang="el-GR" sz="900" spc="5">
                          <a:effectLst/>
                          <a:latin typeface="Verdana" panose="020B0604030504040204" pitchFamily="34" charset="0"/>
                          <a:ea typeface="Verdana" panose="020B0604030504040204" pitchFamily="34" charset="0"/>
                        </a:rPr>
                        <a:t>Ε</a:t>
                      </a:r>
                      <a:r>
                        <a:rPr lang="el-GR" sz="900" spc="-5">
                          <a:effectLst/>
                          <a:latin typeface="Verdana" panose="020B0604030504040204" pitchFamily="34" charset="0"/>
                          <a:ea typeface="Verdana" panose="020B0604030504040204" pitchFamily="34" charset="0"/>
                        </a:rPr>
                        <a:t>ΣΣ</a:t>
                      </a:r>
                      <a:r>
                        <a:rPr lang="el-GR" sz="900">
                          <a:effectLst/>
                          <a:latin typeface="Verdana" panose="020B0604030504040204" pitchFamily="34" charset="0"/>
                          <a:ea typeface="Verdana" panose="020B0604030504040204" pitchFamily="34" charset="0"/>
                        </a:rPr>
                        <a:t>ΑΛΙ</a:t>
                      </a:r>
                      <a:r>
                        <a:rPr lang="el-GR" sz="900" spc="-5">
                          <a:effectLst/>
                          <a:latin typeface="Verdana" panose="020B0604030504040204" pitchFamily="34" charset="0"/>
                          <a:ea typeface="Verdana" panose="020B0604030504040204" pitchFamily="34" charset="0"/>
                        </a:rPr>
                        <a:t>Α</a:t>
                      </a:r>
                      <a:r>
                        <a:rPr lang="el-GR" sz="900">
                          <a:effectLst/>
                          <a:latin typeface="Verdana" panose="020B0604030504040204" pitchFamily="34" charset="0"/>
                          <a:ea typeface="Verdana" panose="020B0604030504040204" pitchFamily="34" charset="0"/>
                        </a:rPr>
                        <a:t>Σ</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34620" marR="123825" algn="ctr">
                        <a:lnSpc>
                          <a:spcPts val="965"/>
                        </a:lnSpc>
                        <a:spcBef>
                          <a:spcPts val="0"/>
                        </a:spcBef>
                        <a:spcAft>
                          <a:spcPts val="0"/>
                        </a:spcAft>
                      </a:pPr>
                      <a:r>
                        <a:rPr lang="el-GR" sz="900">
                          <a:effectLst/>
                          <a:latin typeface="Verdana" panose="020B0604030504040204" pitchFamily="34" charset="0"/>
                          <a:ea typeface="Verdana" panose="020B0604030504040204" pitchFamily="34" charset="0"/>
                        </a:rPr>
                        <a:t>ΑΝΑ</a:t>
                      </a:r>
                      <a:r>
                        <a:rPr lang="el-GR" sz="900" spc="-5">
                          <a:effectLst/>
                          <a:latin typeface="Verdana" panose="020B0604030504040204" pitchFamily="34" charset="0"/>
                          <a:ea typeface="Verdana" panose="020B0604030504040204" pitchFamily="34" charset="0"/>
                        </a:rPr>
                        <a:t>Π</a:t>
                      </a:r>
                      <a:r>
                        <a:rPr lang="el-GR" sz="900">
                          <a:effectLst/>
                          <a:latin typeface="Verdana" panose="020B0604030504040204" pitchFamily="34" charset="0"/>
                          <a:ea typeface="Verdana" panose="020B0604030504040204" pitchFamily="34" charset="0"/>
                        </a:rPr>
                        <a:t>ΤΥ</a:t>
                      </a:r>
                      <a:r>
                        <a:rPr lang="el-GR" sz="900" spc="-10">
                          <a:effectLst/>
                          <a:latin typeface="Verdana" panose="020B0604030504040204" pitchFamily="34" charset="0"/>
                          <a:ea typeface="Verdana" panose="020B0604030504040204" pitchFamily="34" charset="0"/>
                        </a:rPr>
                        <a:t>Ξ</a:t>
                      </a:r>
                      <a:r>
                        <a:rPr lang="el-GR" sz="900">
                          <a:effectLst/>
                          <a:latin typeface="Verdana" panose="020B0604030504040204" pitchFamily="34" charset="0"/>
                          <a:ea typeface="Verdana" panose="020B0604030504040204" pitchFamily="34" charset="0"/>
                        </a:rPr>
                        <a:t>ΙΑ</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 </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Τ</a:t>
                      </a:r>
                      <a:r>
                        <a:rPr lang="el-GR" sz="900" spc="-5">
                          <a:effectLst/>
                          <a:latin typeface="Verdana" panose="020B0604030504040204" pitchFamily="34" charset="0"/>
                          <a:ea typeface="Verdana" panose="020B0604030504040204" pitchFamily="34" charset="0"/>
                        </a:rPr>
                        <a:t>Α</a:t>
                      </a:r>
                      <a:r>
                        <a:rPr lang="el-GR" sz="900" spc="-10">
                          <a:effectLst/>
                          <a:latin typeface="Verdana" panose="020B0604030504040204" pitchFamily="34" charset="0"/>
                          <a:ea typeface="Verdana" panose="020B0604030504040204" pitchFamily="34" charset="0"/>
                        </a:rPr>
                        <a:t>Ι</a:t>
                      </a:r>
                      <a:r>
                        <a:rPr lang="el-GR" sz="90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ΙΑ</a:t>
                      </a:r>
                      <a:endParaRPr lang="en-US" sz="900">
                        <a:effectLst/>
                        <a:latin typeface="Verdana" panose="020B0604030504040204" pitchFamily="34" charset="0"/>
                        <a:ea typeface="Verdana" panose="020B0604030504040204" pitchFamily="34" charset="0"/>
                      </a:endParaRPr>
                    </a:p>
                    <a:p>
                      <a:pPr marL="60325" marR="48895" algn="ctr">
                        <a:lnSpc>
                          <a:spcPct val="115000"/>
                        </a:lnSpc>
                        <a:spcBef>
                          <a:spcPts val="150"/>
                        </a:spcBef>
                        <a:spcAft>
                          <a:spcPts val="0"/>
                        </a:spcAft>
                      </a:pPr>
                      <a:r>
                        <a:rPr lang="el-GR" sz="900" spc="-5">
                          <a:effectLst/>
                          <a:latin typeface="Verdana" panose="020B0604030504040204" pitchFamily="34" charset="0"/>
                          <a:ea typeface="Verdana" panose="020B0604030504040204" pitchFamily="34" charset="0"/>
                        </a:rPr>
                        <a:t>Δ</a:t>
                      </a:r>
                      <a:r>
                        <a:rPr lang="el-GR" sz="900">
                          <a:effectLst/>
                          <a:latin typeface="Verdana" panose="020B0604030504040204" pitchFamily="34" charset="0"/>
                          <a:ea typeface="Verdana" panose="020B0604030504040204" pitchFamily="34" charset="0"/>
                        </a:rPr>
                        <a:t>ΙΑΧΕΙΡΙ</a:t>
                      </a:r>
                      <a:r>
                        <a:rPr lang="el-GR" sz="900" spc="-15">
                          <a:effectLst/>
                          <a:latin typeface="Verdana" panose="020B0604030504040204" pitchFamily="34" charset="0"/>
                          <a:ea typeface="Verdana" panose="020B0604030504040204" pitchFamily="34" charset="0"/>
                        </a:rPr>
                        <a:t>Σ</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ΩΣ</a:t>
                      </a:r>
                      <a:r>
                        <a:rPr lang="el-GR" sz="900" spc="-10">
                          <a:effectLst/>
                          <a:latin typeface="Verdana" panose="020B0604030504040204" pitchFamily="34" charset="0"/>
                          <a:ea typeface="Verdana" panose="020B0604030504040204" pitchFamily="34" charset="0"/>
                        </a:rPr>
                        <a:t> </a:t>
                      </a:r>
                      <a:r>
                        <a:rPr lang="el-GR" sz="900" spc="5">
                          <a:effectLst/>
                          <a:latin typeface="Verdana" panose="020B0604030504040204" pitchFamily="34" charset="0"/>
                          <a:ea typeface="Verdana" panose="020B0604030504040204" pitchFamily="34" charset="0"/>
                        </a:rPr>
                        <a:t>ΕΥ</a:t>
                      </a:r>
                      <a:r>
                        <a:rPr lang="el-GR" sz="900" spc="-10">
                          <a:effectLst/>
                          <a:latin typeface="Verdana" panose="020B0604030504040204" pitchFamily="34" charset="0"/>
                          <a:ea typeface="Verdana" panose="020B0604030504040204" pitchFamily="34" charset="0"/>
                        </a:rPr>
                        <a:t>Ρ</a:t>
                      </a:r>
                      <a:r>
                        <a:rPr lang="el-GR" sz="900">
                          <a:effectLst/>
                          <a:latin typeface="Verdana" panose="020B0604030504040204" pitchFamily="34" charset="0"/>
                          <a:ea typeface="Verdana" panose="020B0604030504040204" pitchFamily="34" charset="0"/>
                        </a:rPr>
                        <a:t>Ω</a:t>
                      </a:r>
                      <a:r>
                        <a:rPr lang="el-GR" sz="900" spc="-5">
                          <a:effectLst/>
                          <a:latin typeface="Verdana" panose="020B0604030504040204" pitchFamily="34" charset="0"/>
                          <a:ea typeface="Verdana" panose="020B0604030504040204" pitchFamily="34" charset="0"/>
                        </a:rPr>
                        <a:t>Π</a:t>
                      </a:r>
                      <a:r>
                        <a:rPr lang="el-GR" sz="900">
                          <a:effectLst/>
                          <a:latin typeface="Verdana" panose="020B0604030504040204" pitchFamily="34" charset="0"/>
                          <a:ea typeface="Verdana" panose="020B0604030504040204" pitchFamily="34" charset="0"/>
                        </a:rPr>
                        <a:t>ΑΪ</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ΩΝ ΠΡ</a:t>
                      </a:r>
                      <a:r>
                        <a:rPr lang="el-GR" sz="900" spc="-5">
                          <a:effectLst/>
                          <a:latin typeface="Verdana" panose="020B0604030504040204" pitchFamily="34" charset="0"/>
                          <a:ea typeface="Verdana" panose="020B0604030504040204" pitchFamily="34" charset="0"/>
                        </a:rPr>
                        <a:t>Ο</a:t>
                      </a:r>
                      <a:r>
                        <a:rPr lang="el-GR" sz="900">
                          <a:effectLst/>
                          <a:latin typeface="Verdana" panose="020B0604030504040204" pitchFamily="34" charset="0"/>
                          <a:ea typeface="Verdana" panose="020B0604030504040204" pitchFamily="34" charset="0"/>
                        </a:rPr>
                        <a:t>ΓΡΑ</a:t>
                      </a:r>
                      <a:r>
                        <a:rPr lang="el-GR" sz="900" spc="-10">
                          <a:effectLst/>
                          <a:latin typeface="Verdana" panose="020B0604030504040204" pitchFamily="34" charset="0"/>
                          <a:ea typeface="Verdana" panose="020B0604030504040204" pitchFamily="34" charset="0"/>
                        </a:rPr>
                        <a:t>Μ</a:t>
                      </a:r>
                      <a:r>
                        <a:rPr lang="el-GR" sz="900" spc="5">
                          <a:effectLst/>
                          <a:latin typeface="Verdana" panose="020B0604030504040204" pitchFamily="34" charset="0"/>
                          <a:ea typeface="Verdana" panose="020B0604030504040204" pitchFamily="34" charset="0"/>
                        </a:rPr>
                        <a:t>Μ</a:t>
                      </a:r>
                      <a:r>
                        <a:rPr lang="el-GR" sz="900">
                          <a:effectLst/>
                          <a:latin typeface="Verdana" panose="020B0604030504040204" pitchFamily="34" charset="0"/>
                          <a:ea typeface="Verdana" panose="020B0604030504040204" pitchFamily="34" charset="0"/>
                        </a:rPr>
                        <a:t>Α</a:t>
                      </a:r>
                      <a:r>
                        <a:rPr lang="el-GR" sz="900" spc="-5">
                          <a:effectLst/>
                          <a:latin typeface="Verdana" panose="020B0604030504040204" pitchFamily="34" charset="0"/>
                          <a:ea typeface="Verdana" panose="020B0604030504040204" pitchFamily="34" charset="0"/>
                        </a:rPr>
                        <a:t>Τ</a:t>
                      </a:r>
                      <a:r>
                        <a:rPr lang="el-GR" sz="900" spc="-10">
                          <a:effectLst/>
                          <a:latin typeface="Verdana" panose="020B0604030504040204" pitchFamily="34" charset="0"/>
                          <a:ea typeface="Verdana" panose="020B0604030504040204" pitchFamily="34" charset="0"/>
                        </a:rPr>
                        <a:t>Ω</a:t>
                      </a:r>
                      <a:r>
                        <a:rPr lang="el-GR" sz="900">
                          <a:effectLst/>
                          <a:latin typeface="Verdana" panose="020B0604030504040204" pitchFamily="34" charset="0"/>
                          <a:ea typeface="Verdana" panose="020B0604030504040204" pitchFamily="34" charset="0"/>
                        </a:rPr>
                        <a:t>Ν </a:t>
                      </a:r>
                      <a:r>
                        <a:rPr lang="el-GR" sz="900" spc="-5">
                          <a:effectLst/>
                          <a:latin typeface="Verdana" panose="020B0604030504040204" pitchFamily="34" charset="0"/>
                          <a:ea typeface="Verdana" panose="020B0604030504040204" pitchFamily="34" charset="0"/>
                        </a:rPr>
                        <a:t>Θ</a:t>
                      </a:r>
                      <a:r>
                        <a:rPr lang="el-GR" sz="900" spc="5">
                          <a:effectLst/>
                          <a:latin typeface="Verdana" panose="020B0604030504040204" pitchFamily="34" charset="0"/>
                          <a:ea typeface="Verdana" panose="020B0604030504040204" pitchFamily="34" charset="0"/>
                        </a:rPr>
                        <a:t>Ε</a:t>
                      </a:r>
                      <a:r>
                        <a:rPr lang="el-GR" sz="900" spc="-5">
                          <a:effectLst/>
                          <a:latin typeface="Verdana" panose="020B0604030504040204" pitchFamily="34" charset="0"/>
                          <a:ea typeface="Verdana" panose="020B0604030504040204" pitchFamily="34" charset="0"/>
                        </a:rPr>
                        <a:t>ΣΣ</a:t>
                      </a:r>
                      <a:r>
                        <a:rPr lang="el-GR" sz="900">
                          <a:effectLst/>
                          <a:latin typeface="Verdana" panose="020B0604030504040204" pitchFamily="34" charset="0"/>
                          <a:ea typeface="Verdana" panose="020B0604030504040204" pitchFamily="34" charset="0"/>
                        </a:rPr>
                        <a:t>ΑΛΙ</a:t>
                      </a:r>
                      <a:r>
                        <a:rPr lang="el-GR" sz="900" spc="-5">
                          <a:effectLst/>
                          <a:latin typeface="Verdana" panose="020B0604030504040204" pitchFamily="34" charset="0"/>
                          <a:ea typeface="Verdana" panose="020B0604030504040204" pitchFamily="34" charset="0"/>
                        </a:rPr>
                        <a:t>Α</a:t>
                      </a:r>
                      <a:r>
                        <a:rPr lang="el-GR" sz="900">
                          <a:effectLst/>
                          <a:latin typeface="Verdana" panose="020B0604030504040204" pitchFamily="34" charset="0"/>
                          <a:ea typeface="Verdana" panose="020B0604030504040204" pitchFamily="34" charset="0"/>
                        </a:rPr>
                        <a:t>Σ &amp; </a:t>
                      </a:r>
                      <a:r>
                        <a:rPr lang="el-GR" sz="900" spc="-5">
                          <a:effectLst/>
                          <a:latin typeface="Verdana" panose="020B0604030504040204" pitchFamily="34" charset="0"/>
                          <a:ea typeface="Verdana" panose="020B0604030504040204" pitchFamily="34" charset="0"/>
                        </a:rPr>
                        <a:t>Σ</a:t>
                      </a:r>
                      <a:r>
                        <a:rPr lang="el-GR" sz="900" spc="-15">
                          <a:effectLst/>
                          <a:latin typeface="Verdana" panose="020B0604030504040204" pitchFamily="34" charset="0"/>
                          <a:ea typeface="Verdana" panose="020B0604030504040204" pitchFamily="34" charset="0"/>
                        </a:rPr>
                        <a:t>Τ</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Ρ</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ΑΣ </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ΛΛΑ</a:t>
                      </a:r>
                      <a:r>
                        <a:rPr lang="el-GR" sz="900" spc="-10">
                          <a:effectLst/>
                          <a:latin typeface="Verdana" panose="020B0604030504040204" pitchFamily="34" charset="0"/>
                          <a:ea typeface="Verdana" panose="020B0604030504040204" pitchFamily="34" charset="0"/>
                        </a:rPr>
                        <a:t>Δ</a:t>
                      </a:r>
                      <a:r>
                        <a:rPr lang="el-GR" sz="900">
                          <a:effectLst/>
                          <a:latin typeface="Verdana" panose="020B0604030504040204" pitchFamily="34" charset="0"/>
                          <a:ea typeface="Verdana" panose="020B0604030504040204" pitchFamily="34" charset="0"/>
                        </a:rPr>
                        <a:t>ΑΣ</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l-GR" sz="900">
                          <a:effectLst/>
                          <a:latin typeface="Verdana" panose="020B0604030504040204" pitchFamily="34" charset="0"/>
                          <a:ea typeface="Verdana" panose="020B0604030504040204" pitchFamily="34" charset="0"/>
                        </a:rPr>
                        <a:t>ΑΕ</a:t>
                      </a:r>
                      <a:r>
                        <a:rPr lang="el-GR" sz="900" spc="-5">
                          <a:effectLst/>
                          <a:latin typeface="Verdana" panose="020B0604030504040204" pitchFamily="34" charset="0"/>
                          <a:ea typeface="Verdana" panose="020B0604030504040204" pitchFamily="34" charset="0"/>
                        </a:rPr>
                        <a:t>Δ</a:t>
                      </a:r>
                      <a:r>
                        <a:rPr lang="el-GR" sz="900" spc="5">
                          <a:effectLst/>
                          <a:latin typeface="Verdana" panose="020B0604030504040204" pitchFamily="34" charset="0"/>
                          <a:ea typeface="Verdana" panose="020B0604030504040204" pitchFamily="34" charset="0"/>
                        </a:rPr>
                        <a:t>Ε</a:t>
                      </a:r>
                      <a:r>
                        <a:rPr lang="el-GR" sz="900">
                          <a:effectLst/>
                          <a:latin typeface="Verdana" panose="020B0604030504040204" pitchFamily="34" charset="0"/>
                          <a:ea typeface="Verdana" panose="020B0604030504040204" pitchFamily="34" charset="0"/>
                        </a:rPr>
                        <a:t>Π</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76225" marR="262890" algn="ctr">
                        <a:lnSpc>
                          <a:spcPts val="965"/>
                        </a:lnSpc>
                        <a:spcBef>
                          <a:spcPts val="0"/>
                        </a:spcBef>
                        <a:spcAft>
                          <a:spcPts val="0"/>
                        </a:spcAft>
                      </a:pPr>
                      <a:r>
                        <a:rPr lang="el-GR" sz="900" spc="-5" dirty="0">
                          <a:effectLst/>
                          <a:latin typeface="Verdana" panose="020B0604030504040204" pitchFamily="34" charset="0"/>
                          <a:ea typeface="Verdana" panose="020B0604030504040204" pitchFamily="34" charset="0"/>
                        </a:rPr>
                        <a:t>Κεντ</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ικ</a:t>
                      </a:r>
                      <a:r>
                        <a:rPr lang="el-GR" sz="900" dirty="0">
                          <a:effectLst/>
                          <a:latin typeface="Verdana" panose="020B0604030504040204" pitchFamily="34" charset="0"/>
                          <a:ea typeface="Verdana" panose="020B0604030504040204" pitchFamily="34" charset="0"/>
                        </a:rPr>
                        <a:t>ή</a:t>
                      </a:r>
                      <a:endParaRPr lang="en-US" sz="900" dirty="0">
                        <a:effectLst/>
                        <a:latin typeface="Verdana" panose="020B0604030504040204" pitchFamily="34" charset="0"/>
                        <a:ea typeface="Verdana" panose="020B0604030504040204" pitchFamily="34" charset="0"/>
                      </a:endParaRPr>
                    </a:p>
                    <a:p>
                      <a:pPr marL="95250" marR="81915" algn="ctr">
                        <a:lnSpc>
                          <a:spcPct val="115000"/>
                        </a:lnSpc>
                        <a:spcBef>
                          <a:spcPts val="150"/>
                        </a:spcBef>
                        <a:spcAft>
                          <a:spcPts val="0"/>
                        </a:spcAft>
                      </a:pPr>
                      <a:r>
                        <a:rPr lang="el-GR" sz="900" dirty="0">
                          <a:effectLst/>
                          <a:latin typeface="Verdana" panose="020B0604030504040204" pitchFamily="34" charset="0"/>
                          <a:ea typeface="Verdana" panose="020B0604030504040204" pitchFamily="34" charset="0"/>
                        </a:rPr>
                        <a:t>Πρ</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β</a:t>
                      </a:r>
                      <a:r>
                        <a:rPr lang="el-GR" sz="900" spc="-5" dirty="0">
                          <a:effectLst/>
                          <a:latin typeface="Verdana" panose="020B0604030504040204" pitchFamily="34" charset="0"/>
                          <a:ea typeface="Verdana" panose="020B0604030504040204" pitchFamily="34" charset="0"/>
                        </a:rPr>
                        <a:t>λήτ</a:t>
                      </a:r>
                      <a:r>
                        <a:rPr lang="el-GR" sz="900" dirty="0">
                          <a:effectLst/>
                          <a:latin typeface="Verdana" panose="020B0604030504040204" pitchFamily="34" charset="0"/>
                          <a:ea typeface="Verdana" panose="020B0604030504040204" pitchFamily="34" charset="0"/>
                        </a:rPr>
                        <a:t>α Λ</a:t>
                      </a:r>
                      <a:r>
                        <a:rPr lang="el-GR" sz="900" spc="-5" dirty="0">
                          <a:effectLst/>
                          <a:latin typeface="Verdana" panose="020B0604030504040204" pitchFamily="34" charset="0"/>
                          <a:ea typeface="Verdana" panose="020B0604030504040204" pitchFamily="34" charset="0"/>
                        </a:rPr>
                        <a:t>ι</a:t>
                      </a:r>
                      <a:r>
                        <a:rPr lang="el-GR" sz="900" dirty="0">
                          <a:effectLst/>
                          <a:latin typeface="Verdana" panose="020B0604030504040204" pitchFamily="34" charset="0"/>
                          <a:ea typeface="Verdana" panose="020B0604030504040204" pitchFamily="34" charset="0"/>
                        </a:rPr>
                        <a:t>μ</a:t>
                      </a:r>
                      <a:r>
                        <a:rPr lang="el-GR" sz="900" spc="-5" dirty="0">
                          <a:effectLst/>
                          <a:latin typeface="Verdana" panose="020B0604030504040204" pitchFamily="34" charset="0"/>
                          <a:ea typeface="Verdana" panose="020B0604030504040204" pitchFamily="34" charset="0"/>
                        </a:rPr>
                        <a:t>έν</a:t>
                      </a:r>
                      <a:r>
                        <a:rPr lang="el-GR" sz="900" dirty="0">
                          <a:effectLst/>
                          <a:latin typeface="Verdana" panose="020B0604030504040204" pitchFamily="34" charset="0"/>
                          <a:ea typeface="Verdana" panose="020B0604030504040204" pitchFamily="34" charset="0"/>
                        </a:rPr>
                        <a:t>α </a:t>
                      </a:r>
                      <a:r>
                        <a:rPr lang="el-GR" sz="900" spc="-5" dirty="0">
                          <a:effectLst/>
                          <a:latin typeface="Verdana" panose="020B0604030504040204" pitchFamily="34" charset="0"/>
                          <a:ea typeface="Verdana" panose="020B0604030504040204" pitchFamily="34" charset="0"/>
                        </a:rPr>
                        <a:t>Βόλου</a:t>
                      </a:r>
                      <a:r>
                        <a:rPr lang="el-GR" sz="90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Κ</a:t>
                      </a:r>
                      <a:r>
                        <a:rPr lang="el-GR" sz="900" spc="10" dirty="0">
                          <a:effectLst/>
                          <a:latin typeface="Verdana" panose="020B0604030504040204" pitchFamily="34" charset="0"/>
                          <a:ea typeface="Verdana" panose="020B0604030504040204" pitchFamily="34" charset="0"/>
                        </a:rPr>
                        <a:t>τ</a:t>
                      </a:r>
                      <a:r>
                        <a:rPr lang="el-GR" sz="900" spc="-5" dirty="0">
                          <a:effectLst/>
                          <a:latin typeface="Verdana" panose="020B0604030504040204" pitchFamily="34" charset="0"/>
                          <a:ea typeface="Verdana" panose="020B0604030504040204" pitchFamily="34" charset="0"/>
                        </a:rPr>
                        <a:t>ί</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ι</a:t>
                      </a:r>
                      <a:r>
                        <a:rPr lang="el-GR" sz="900" dirty="0">
                          <a:effectLst/>
                          <a:latin typeface="Verdana" panose="020B0604030504040204" pitchFamily="34" charset="0"/>
                          <a:ea typeface="Verdana" panose="020B0604030504040204" pitchFamily="34" charset="0"/>
                        </a:rPr>
                        <a:t>ο Ιάσων</a:t>
                      </a:r>
                      <a:r>
                        <a:rPr lang="el-GR" sz="900" spc="-1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a:t>
                      </a:r>
                      <a:r>
                        <a:rPr lang="el-GR" sz="900" spc="5" dirty="0">
                          <a:effectLst/>
                          <a:latin typeface="Verdana" panose="020B0604030504040204" pitchFamily="34" charset="0"/>
                          <a:ea typeface="Verdana" panose="020B0604030504040204" pitchFamily="34" charset="0"/>
                        </a:rPr>
                        <a:t> Ν</a:t>
                      </a:r>
                      <a:r>
                        <a:rPr lang="el-GR" sz="900" spc="-5" dirty="0">
                          <a:effectLst/>
                          <a:latin typeface="Verdana" panose="020B0604030504040204" pitchFamily="34" charset="0"/>
                          <a:ea typeface="Verdana" panose="020B0604030504040204" pitchFamily="34" charset="0"/>
                        </a:rPr>
                        <a:t>ότι</a:t>
                      </a:r>
                      <a:r>
                        <a:rPr lang="el-GR" sz="900" dirty="0">
                          <a:effectLst/>
                          <a:latin typeface="Verdana" panose="020B0604030504040204" pitchFamily="34" charset="0"/>
                          <a:ea typeface="Verdana" panose="020B0604030504040204" pitchFamily="34" charset="0"/>
                        </a:rPr>
                        <a:t>α α</a:t>
                      </a:r>
                      <a:r>
                        <a:rPr lang="el-GR" sz="900" spc="-5" dirty="0">
                          <a:effectLst/>
                          <a:latin typeface="Verdana" panose="020B0604030504040204" pitchFamily="34" charset="0"/>
                          <a:ea typeface="Verdana" panose="020B0604030504040204" pitchFamily="34" charset="0"/>
                        </a:rPr>
                        <a:t>ί</a:t>
                      </a:r>
                      <a:r>
                        <a:rPr lang="el-GR" sz="900" dirty="0">
                          <a:effectLst/>
                          <a:latin typeface="Verdana" panose="020B0604030504040204" pitchFamily="34" charset="0"/>
                          <a:ea typeface="Verdana" panose="020B0604030504040204" pitchFamily="34" charset="0"/>
                        </a:rPr>
                        <a:t>θ</a:t>
                      </a:r>
                      <a:r>
                        <a:rPr lang="el-GR" sz="900" spc="-5" dirty="0">
                          <a:effectLst/>
                          <a:latin typeface="Verdana" panose="020B0604030504040204" pitchFamily="34" charset="0"/>
                          <a:ea typeface="Verdana" panose="020B0604030504040204" pitchFamily="34" charset="0"/>
                        </a:rPr>
                        <a:t>ου</a:t>
                      </a:r>
                      <a:r>
                        <a:rPr lang="el-GR" sz="900" dirty="0">
                          <a:effectLst/>
                          <a:latin typeface="Verdana" panose="020B0604030504040204" pitchFamily="34" charset="0"/>
                          <a:ea typeface="Verdana" panose="020B0604030504040204" pitchFamily="34" charset="0"/>
                        </a:rPr>
                        <a:t>σα,</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ΤΚ</a:t>
                      </a:r>
                      <a:endParaRPr lang="en-US" sz="900" dirty="0">
                        <a:effectLst/>
                        <a:latin typeface="Verdana" panose="020B0604030504040204" pitchFamily="34" charset="0"/>
                        <a:ea typeface="Verdana" panose="020B0604030504040204" pitchFamily="34" charset="0"/>
                      </a:endParaRPr>
                    </a:p>
                    <a:p>
                      <a:pPr marL="140335" marR="126365" algn="ctr">
                        <a:lnSpc>
                          <a:spcPts val="955"/>
                        </a:lnSpc>
                        <a:spcBef>
                          <a:spcPts val="0"/>
                        </a:spcBef>
                        <a:spcAft>
                          <a:spcPts val="0"/>
                        </a:spcAft>
                      </a:pP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8</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ΒΟ</a:t>
                      </a:r>
                      <a:r>
                        <a:rPr lang="el-GR" sz="90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Ο</a:t>
                      </a:r>
                      <a:r>
                        <a:rPr lang="el-GR" sz="900" dirty="0">
                          <a:effectLst/>
                          <a:latin typeface="Verdana" panose="020B0604030504040204" pitchFamily="34" charset="0"/>
                          <a:ea typeface="Verdana" panose="020B0604030504040204" pitchFamily="34" charset="0"/>
                        </a:rPr>
                        <a:t>Σ</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4</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1</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7</a:t>
                      </a:r>
                      <a:r>
                        <a:rPr lang="el-GR" sz="900" spc="-5" dirty="0">
                          <a:effectLst/>
                          <a:latin typeface="Verdana" panose="020B0604030504040204" pitchFamily="34" charset="0"/>
                          <a:ea typeface="Verdana" panose="020B0604030504040204" pitchFamily="34" charset="0"/>
                        </a:rPr>
                        <a:t>68</a:t>
                      </a:r>
                      <a:r>
                        <a:rPr lang="el-GR" sz="900" spc="5" dirty="0">
                          <a:effectLst/>
                          <a:latin typeface="Verdana" panose="020B0604030504040204" pitchFamily="34" charset="0"/>
                          <a:ea typeface="Verdana" panose="020B0604030504040204" pitchFamily="34" charset="0"/>
                        </a:rPr>
                        <a:t>9</a:t>
                      </a:r>
                      <a:r>
                        <a:rPr lang="el-GR" sz="900" spc="15" dirty="0">
                          <a:effectLst/>
                          <a:latin typeface="Verdana" panose="020B0604030504040204" pitchFamily="34" charset="0"/>
                          <a:ea typeface="Verdana" panose="020B0604030504040204" pitchFamily="34" charset="0"/>
                        </a:rPr>
                        <a:t>4</a:t>
                      </a:r>
                      <a:r>
                        <a:rPr lang="el-GR" sz="900" dirty="0">
                          <a:effectLst/>
                          <a:latin typeface="Verdana" panose="020B0604030504040204" pitchFamily="34" charset="0"/>
                          <a:ea typeface="Verdana" panose="020B0604030504040204" pitchFamily="34" charset="0"/>
                        </a:rPr>
                        <a:t>,</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4</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10 </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9</a:t>
                      </a:r>
                      <a:r>
                        <a:rPr lang="el-GR" sz="900" spc="5" dirty="0">
                          <a:effectLst/>
                          <a:latin typeface="Verdana" panose="020B0604030504040204" pitchFamily="34" charset="0"/>
                          <a:ea typeface="Verdana" panose="020B0604030504040204" pitchFamily="34" charset="0"/>
                        </a:rPr>
                        <a:t>3</a:t>
                      </a:r>
                      <a:r>
                        <a:rPr lang="el-GR" sz="900" spc="-5" dirty="0">
                          <a:effectLst/>
                          <a:latin typeface="Verdana" panose="020B0604030504040204" pitchFamily="34" charset="0"/>
                          <a:ea typeface="Verdana" panose="020B0604030504040204" pitchFamily="34" charset="0"/>
                        </a:rPr>
                        <a:t>2</a:t>
                      </a:r>
                      <a:r>
                        <a:rPr lang="el-GR" sz="900" dirty="0">
                          <a:effectLst/>
                          <a:latin typeface="Verdana" panose="020B0604030504040204" pitchFamily="34" charset="0"/>
                          <a:ea typeface="Verdana" panose="020B0604030504040204" pitchFamily="34" charset="0"/>
                        </a:rPr>
                        <a:t>0</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l-GR" sz="900" u="sng" dirty="0">
                          <a:effectLst/>
                          <a:latin typeface="Verdana" panose="020B0604030504040204" pitchFamily="34" charset="0"/>
                          <a:ea typeface="Verdana" panose="020B0604030504040204" pitchFamily="34" charset="0"/>
                          <a:hlinkClick r:id="rId13"/>
                        </a:rPr>
                        <a:t>a</a:t>
                      </a:r>
                      <a:r>
                        <a:rPr lang="el-GR" sz="900" u="sng" spc="-5" dirty="0">
                          <a:effectLst/>
                          <a:latin typeface="Verdana" panose="020B0604030504040204" pitchFamily="34" charset="0"/>
                          <a:ea typeface="Verdana" panose="020B0604030504040204" pitchFamily="34" charset="0"/>
                          <a:hlinkClick r:id="rId13"/>
                        </a:rPr>
                        <a:t>e</a:t>
                      </a:r>
                      <a:r>
                        <a:rPr lang="el-GR" sz="900" u="sng" dirty="0">
                          <a:effectLst/>
                          <a:latin typeface="Verdana" panose="020B0604030504040204" pitchFamily="34" charset="0"/>
                          <a:ea typeface="Verdana" panose="020B0604030504040204" pitchFamily="34" charset="0"/>
                          <a:hlinkClick r:id="rId13"/>
                        </a:rPr>
                        <a:t>d</a:t>
                      </a:r>
                      <a:r>
                        <a:rPr lang="el-GR" sz="900" u="sng" spc="-5" dirty="0">
                          <a:effectLst/>
                          <a:latin typeface="Verdana" panose="020B0604030504040204" pitchFamily="34" charset="0"/>
                          <a:ea typeface="Verdana" panose="020B0604030504040204" pitchFamily="34" charset="0"/>
                          <a:hlinkClick r:id="rId13"/>
                        </a:rPr>
                        <a:t>e</a:t>
                      </a:r>
                      <a:r>
                        <a:rPr lang="el-GR" sz="900" u="sng" dirty="0">
                          <a:effectLst/>
                          <a:latin typeface="Verdana" panose="020B0604030504040204" pitchFamily="34" charset="0"/>
                          <a:ea typeface="Verdana" panose="020B0604030504040204" pitchFamily="34" charset="0"/>
                          <a:hlinkClick r:id="rId13"/>
                        </a:rPr>
                        <a:t>p@a</a:t>
                      </a:r>
                      <a:r>
                        <a:rPr lang="el-GR" sz="900" u="sng" spc="-5" dirty="0">
                          <a:effectLst/>
                          <a:latin typeface="Verdana" panose="020B0604030504040204" pitchFamily="34" charset="0"/>
                          <a:ea typeface="Verdana" panose="020B0604030504040204" pitchFamily="34" charset="0"/>
                          <a:hlinkClick r:id="rId13"/>
                        </a:rPr>
                        <a:t>e</a:t>
                      </a:r>
                      <a:r>
                        <a:rPr lang="el-GR" sz="900" u="sng" dirty="0">
                          <a:effectLst/>
                          <a:latin typeface="Verdana" panose="020B0604030504040204" pitchFamily="34" charset="0"/>
                          <a:ea typeface="Verdana" panose="020B0604030504040204" pitchFamily="34" charset="0"/>
                          <a:hlinkClick r:id="rId13"/>
                        </a:rPr>
                        <a:t>d</a:t>
                      </a:r>
                      <a:r>
                        <a:rPr lang="el-GR" sz="900" u="sng" spc="-5" dirty="0">
                          <a:effectLst/>
                          <a:latin typeface="Verdana" panose="020B0604030504040204" pitchFamily="34" charset="0"/>
                          <a:ea typeface="Verdana" panose="020B0604030504040204" pitchFamily="34" charset="0"/>
                          <a:hlinkClick r:id="rId13"/>
                        </a:rPr>
                        <a:t>e</a:t>
                      </a:r>
                      <a:r>
                        <a:rPr lang="el-GR" sz="900" u="sng" dirty="0">
                          <a:effectLst/>
                          <a:latin typeface="Verdana" panose="020B0604030504040204" pitchFamily="34" charset="0"/>
                          <a:ea typeface="Verdana" panose="020B0604030504040204" pitchFamily="34" charset="0"/>
                          <a:hlinkClick r:id="rId13"/>
                        </a:rPr>
                        <a:t>p</a:t>
                      </a:r>
                      <a:r>
                        <a:rPr lang="el-GR" sz="900" u="sng" spc="-5" dirty="0">
                          <a:effectLst/>
                          <a:latin typeface="Verdana" panose="020B0604030504040204" pitchFamily="34" charset="0"/>
                          <a:ea typeface="Verdana" panose="020B0604030504040204" pitchFamily="34" charset="0"/>
                          <a:hlinkClick r:id="rId13"/>
                        </a:rPr>
                        <a:t>.</a:t>
                      </a:r>
                      <a:r>
                        <a:rPr lang="el-GR" sz="900" u="sng" dirty="0">
                          <a:effectLst/>
                          <a:latin typeface="Verdana" panose="020B0604030504040204" pitchFamily="34" charset="0"/>
                          <a:ea typeface="Verdana" panose="020B0604030504040204" pitchFamily="34" charset="0"/>
                          <a:hlinkClick r:id="rId13"/>
                        </a:rPr>
                        <a:t>gr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1182130"/>
                  </a:ext>
                </a:extLst>
              </a:tr>
              <a:tr h="762470">
                <a:tc>
                  <a:txBody>
                    <a:bodyPr/>
                    <a:lstStyle/>
                    <a:p>
                      <a:pPr marL="0" marR="0" algn="ctr">
                        <a:lnSpc>
                          <a:spcPct val="107000"/>
                        </a:lnSpc>
                        <a:spcBef>
                          <a:spcPts val="0"/>
                        </a:spcBef>
                        <a:spcAft>
                          <a:spcPts val="0"/>
                        </a:spcAft>
                      </a:pPr>
                      <a:r>
                        <a:rPr lang="el-GR" sz="1000" dirty="0">
                          <a:effectLst/>
                          <a:latin typeface="Verdana" panose="020B0604030504040204" pitchFamily="34" charset="0"/>
                          <a:ea typeface="Verdana" panose="020B0604030504040204" pitchFamily="34" charset="0"/>
                        </a:rPr>
                        <a:t>7</a:t>
                      </a:r>
                      <a:endParaRPr lang="en-US"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222885">
                        <a:lnSpc>
                          <a:spcPct val="115000"/>
                        </a:lnSpc>
                        <a:spcBef>
                          <a:spcPts val="0"/>
                        </a:spcBef>
                        <a:spcAft>
                          <a:spcPts val="0"/>
                        </a:spcAft>
                      </a:pPr>
                      <a:r>
                        <a:rPr lang="el-GR" sz="900" dirty="0">
                          <a:effectLst/>
                          <a:latin typeface="Verdana" panose="020B0604030504040204" pitchFamily="34" charset="0"/>
                          <a:ea typeface="Verdana" panose="020B0604030504040204" pitchFamily="34" charset="0"/>
                        </a:rPr>
                        <a:t>Π</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ΡΙ</a:t>
                      </a:r>
                      <a:r>
                        <a:rPr lang="el-GR" sz="900" spc="-15" dirty="0">
                          <a:effectLst/>
                          <a:latin typeface="Verdana" panose="020B0604030504040204" pitchFamily="34" charset="0"/>
                          <a:ea typeface="Verdana" panose="020B0604030504040204" pitchFamily="34" charset="0"/>
                        </a:rPr>
                        <a:t>Φ</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Ρ</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ΙΑ </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ΡΗ</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ΗΣ</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34620" marR="123825" algn="ctr">
                        <a:lnSpc>
                          <a:spcPts val="965"/>
                        </a:lnSpc>
                        <a:spcBef>
                          <a:spcPts val="0"/>
                        </a:spcBef>
                        <a:spcAft>
                          <a:spcPts val="0"/>
                        </a:spcAft>
                      </a:pPr>
                      <a:r>
                        <a:rPr lang="el-GR" sz="900" dirty="0">
                          <a:effectLst/>
                          <a:latin typeface="Verdana" panose="020B0604030504040204" pitchFamily="34" charset="0"/>
                          <a:ea typeface="Verdana" panose="020B0604030504040204" pitchFamily="34" charset="0"/>
                        </a:rPr>
                        <a:t>ΕΤΑΙΡΕΙΑ ΣΤΗΡΙΞΗΣ &amp;</a:t>
                      </a:r>
                      <a:endParaRPr lang="en-US" sz="900" dirty="0">
                        <a:effectLst/>
                        <a:latin typeface="Verdana" panose="020B0604030504040204" pitchFamily="34" charset="0"/>
                        <a:ea typeface="Verdana" panose="020B0604030504040204" pitchFamily="34" charset="0"/>
                      </a:endParaRPr>
                    </a:p>
                    <a:p>
                      <a:pPr marL="134620" marR="123825" indent="-1270" algn="ctr">
                        <a:lnSpc>
                          <a:spcPct val="115000"/>
                        </a:lnSpc>
                        <a:spcBef>
                          <a:spcPts val="135"/>
                        </a:spcBef>
                        <a:spcAft>
                          <a:spcPts val="0"/>
                        </a:spcAft>
                      </a:pPr>
                      <a:r>
                        <a:rPr lang="el-GR" sz="900" dirty="0">
                          <a:effectLst/>
                          <a:latin typeface="Verdana" panose="020B0604030504040204" pitchFamily="34" charset="0"/>
                          <a:ea typeface="Verdana" panose="020B0604030504040204" pitchFamily="34" charset="0"/>
                        </a:rPr>
                        <a:t>ΑΝΑΠΤΥΞΗΣ ΤΩΝ ΕΠΙΧΕΙΡΗΣΕΩΝ ΚΡΗΤΗΣ</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69215" algn="ctr">
                        <a:lnSpc>
                          <a:spcPct val="115000"/>
                        </a:lnSpc>
                        <a:spcBef>
                          <a:spcPts val="0"/>
                        </a:spcBef>
                        <a:spcAft>
                          <a:spcPts val="0"/>
                        </a:spcAft>
                      </a:pPr>
                      <a:r>
                        <a:rPr lang="el-GR" sz="900">
                          <a:effectLst/>
                          <a:latin typeface="Verdana" panose="020B0604030504040204" pitchFamily="34" charset="0"/>
                          <a:ea typeface="Verdana" panose="020B0604030504040204" pitchFamily="34" charset="0"/>
                        </a:rPr>
                        <a:t>ΑΝΑ</a:t>
                      </a:r>
                      <a:r>
                        <a:rPr lang="el-GR" sz="900" spc="-5">
                          <a:effectLst/>
                          <a:latin typeface="Verdana" panose="020B0604030504040204" pitchFamily="34" charset="0"/>
                          <a:ea typeface="Verdana" panose="020B0604030504040204" pitchFamily="34" charset="0"/>
                        </a:rPr>
                        <a:t>Π</a:t>
                      </a:r>
                      <a:r>
                        <a:rPr lang="el-GR" sz="900">
                          <a:effectLst/>
                          <a:latin typeface="Verdana" panose="020B0604030504040204" pitchFamily="34" charset="0"/>
                          <a:ea typeface="Verdana" panose="020B0604030504040204" pitchFamily="34" charset="0"/>
                        </a:rPr>
                        <a:t>ΤΥ</a:t>
                      </a:r>
                      <a:r>
                        <a:rPr lang="el-GR" sz="900" spc="-10">
                          <a:effectLst/>
                          <a:latin typeface="Verdana" panose="020B0604030504040204" pitchFamily="34" charset="0"/>
                          <a:ea typeface="Verdana" panose="020B0604030504040204" pitchFamily="34" charset="0"/>
                        </a:rPr>
                        <a:t>Ξ</a:t>
                      </a:r>
                      <a:r>
                        <a:rPr lang="el-GR" sz="900">
                          <a:effectLst/>
                          <a:latin typeface="Verdana" panose="020B0604030504040204" pitchFamily="34" charset="0"/>
                          <a:ea typeface="Verdana" panose="020B0604030504040204" pitchFamily="34" charset="0"/>
                        </a:rPr>
                        <a:t>ΙΑ </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Η </a:t>
                      </a:r>
                      <a:r>
                        <a:rPr lang="el-GR" sz="900" spc="-5">
                          <a:effectLst/>
                          <a:latin typeface="Verdana" panose="020B0604030504040204" pitchFamily="34" charset="0"/>
                          <a:ea typeface="Verdana" panose="020B0604030504040204" pitchFamily="34" charset="0"/>
                        </a:rPr>
                        <a:t>Κ</a:t>
                      </a:r>
                      <a:r>
                        <a:rPr lang="el-GR" sz="900">
                          <a:effectLst/>
                          <a:latin typeface="Verdana" panose="020B0604030504040204" pitchFamily="34" charset="0"/>
                          <a:ea typeface="Verdana" panose="020B0604030504040204" pitchFamily="34" charset="0"/>
                        </a:rPr>
                        <a:t>ΡΗ</a:t>
                      </a:r>
                      <a:r>
                        <a:rPr lang="el-GR" sz="900" spc="-5">
                          <a:effectLst/>
                          <a:latin typeface="Verdana" panose="020B0604030504040204" pitchFamily="34" charset="0"/>
                          <a:ea typeface="Verdana" panose="020B0604030504040204" pitchFamily="34" charset="0"/>
                        </a:rPr>
                        <a:t>Τ</a:t>
                      </a:r>
                      <a:r>
                        <a:rPr lang="el-GR" sz="900">
                          <a:effectLst/>
                          <a:latin typeface="Verdana" panose="020B0604030504040204" pitchFamily="34" charset="0"/>
                          <a:ea typeface="Verdana" panose="020B0604030504040204" pitchFamily="34" charset="0"/>
                        </a:rPr>
                        <a:t>ΗΣ</a:t>
                      </a:r>
                      <a:endParaRPr lang="en-US" sz="90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19380" marR="104775" algn="ctr">
                        <a:lnSpc>
                          <a:spcPts val="965"/>
                        </a:lnSpc>
                        <a:spcBef>
                          <a:spcPts val="0"/>
                        </a:spcBef>
                        <a:spcAft>
                          <a:spcPts val="0"/>
                        </a:spcAft>
                      </a:pPr>
                      <a:r>
                        <a:rPr lang="el-GR" sz="900" dirty="0" err="1">
                          <a:effectLst/>
                          <a:latin typeface="Verdana" panose="020B0604030504040204" pitchFamily="34" charset="0"/>
                          <a:ea typeface="Verdana" panose="020B0604030504040204" pitchFamily="34" charset="0"/>
                        </a:rPr>
                        <a:t>Γ</a:t>
                      </a:r>
                      <a:r>
                        <a:rPr lang="el-GR" sz="900" spc="-5" dirty="0" err="1">
                          <a:effectLst/>
                          <a:latin typeface="Verdana" panose="020B0604030504040204" pitchFamily="34" charset="0"/>
                          <a:ea typeface="Verdana" panose="020B0604030504040204" pitchFamily="34" charset="0"/>
                        </a:rPr>
                        <a:t>ι</a:t>
                      </a:r>
                      <a:r>
                        <a:rPr lang="el-GR" sz="900" dirty="0" err="1">
                          <a:effectLst/>
                          <a:latin typeface="Verdana" panose="020B0604030504040204" pitchFamily="34" charset="0"/>
                          <a:ea typeface="Verdana" panose="020B0604030504040204" pitchFamily="34" charset="0"/>
                        </a:rPr>
                        <a:t>α</a:t>
                      </a:r>
                      <a:r>
                        <a:rPr lang="el-GR" sz="900" spc="-5" dirty="0" err="1">
                          <a:effectLst/>
                          <a:latin typeface="Verdana" panose="020B0604030504040204" pitchFamily="34" charset="0"/>
                          <a:ea typeface="Verdana" panose="020B0604030504040204" pitchFamily="34" charset="0"/>
                        </a:rPr>
                        <a:t>μ</a:t>
                      </a:r>
                      <a:r>
                        <a:rPr lang="el-GR" sz="900" dirty="0" err="1">
                          <a:effectLst/>
                          <a:latin typeface="Verdana" panose="020B0604030504040204" pitchFamily="34" charset="0"/>
                          <a:ea typeface="Verdana" panose="020B0604030504040204" pitchFamily="34" charset="0"/>
                        </a:rPr>
                        <a:t>α</a:t>
                      </a:r>
                      <a:r>
                        <a:rPr lang="el-GR" sz="900" spc="-5" dirty="0" err="1">
                          <a:effectLst/>
                          <a:latin typeface="Verdana" panose="020B0604030504040204" pitchFamily="34" charset="0"/>
                          <a:ea typeface="Verdana" panose="020B0604030504040204" pitchFamily="34" charset="0"/>
                        </a:rPr>
                        <a:t>λ</a:t>
                      </a:r>
                      <a:r>
                        <a:rPr lang="el-GR" sz="900" dirty="0" err="1">
                          <a:effectLst/>
                          <a:latin typeface="Verdana" panose="020B0604030504040204" pitchFamily="34" charset="0"/>
                          <a:ea typeface="Verdana" panose="020B0604030504040204" pitchFamily="34" charset="0"/>
                        </a:rPr>
                        <a:t>ά</a:t>
                      </a:r>
                      <a:r>
                        <a:rPr lang="el-GR" sz="900" spc="-5" dirty="0" err="1">
                          <a:effectLst/>
                          <a:latin typeface="Verdana" panose="020B0604030504040204" pitchFamily="34" charset="0"/>
                          <a:ea typeface="Verdana" panose="020B0604030504040204" pitchFamily="34" charset="0"/>
                        </a:rPr>
                        <a:t>κ</a:t>
                      </a:r>
                      <a:r>
                        <a:rPr lang="el-GR" sz="900" dirty="0" err="1">
                          <a:effectLst/>
                          <a:latin typeface="Verdana" panose="020B0604030504040204" pitchFamily="34" charset="0"/>
                          <a:ea typeface="Verdana" panose="020B0604030504040204" pitchFamily="34" charset="0"/>
                        </a:rPr>
                        <a:t>η</a:t>
                      </a:r>
                      <a:r>
                        <a:rPr lang="el-GR" sz="900" spc="-5" dirty="0">
                          <a:effectLst/>
                          <a:latin typeface="Verdana" panose="020B0604030504040204" pitchFamily="34" charset="0"/>
                          <a:ea typeface="Verdana" panose="020B0604030504040204" pitchFamily="34" charset="0"/>
                        </a:rPr>
                        <a:t> </a:t>
                      </a:r>
                      <a:r>
                        <a:rPr lang="el-GR" sz="900" spc="5" dirty="0">
                          <a:effectLst/>
                          <a:latin typeface="Verdana" panose="020B0604030504040204" pitchFamily="34" charset="0"/>
                          <a:ea typeface="Verdana" panose="020B0604030504040204" pitchFamily="34" charset="0"/>
                        </a:rPr>
                        <a:t>5</a:t>
                      </a:r>
                      <a:r>
                        <a:rPr lang="el-GR" sz="900"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 </a:t>
                      </a:r>
                      <a:r>
                        <a:rPr lang="el-GR" sz="900" dirty="0">
                          <a:effectLst/>
                          <a:latin typeface="Verdana" panose="020B0604030504040204" pitchFamily="34" charset="0"/>
                          <a:ea typeface="Verdana" panose="020B0604030504040204" pitchFamily="34" charset="0"/>
                        </a:rPr>
                        <a:t>&amp;</a:t>
                      </a:r>
                      <a:endParaRPr lang="en-US" sz="900" dirty="0">
                        <a:effectLst/>
                        <a:latin typeface="Verdana" panose="020B0604030504040204" pitchFamily="34" charset="0"/>
                        <a:ea typeface="Verdana" panose="020B0604030504040204" pitchFamily="34" charset="0"/>
                      </a:endParaRPr>
                    </a:p>
                    <a:p>
                      <a:pPr marL="271780" marR="258445" algn="ctr">
                        <a:lnSpc>
                          <a:spcPct val="107000"/>
                        </a:lnSpc>
                        <a:spcBef>
                          <a:spcPts val="135"/>
                        </a:spcBef>
                        <a:spcAft>
                          <a:spcPts val="0"/>
                        </a:spcAft>
                      </a:pPr>
                      <a:r>
                        <a:rPr lang="el-GR" sz="900" spc="-5" dirty="0">
                          <a:effectLst/>
                          <a:latin typeface="Verdana" panose="020B0604030504040204" pitchFamily="34" charset="0"/>
                          <a:ea typeface="Verdana" panose="020B0604030504040204" pitchFamily="34" charset="0"/>
                        </a:rPr>
                        <a:t>Σοφοκλ</a:t>
                      </a:r>
                      <a:r>
                        <a:rPr lang="el-GR" sz="900" dirty="0">
                          <a:effectLst/>
                          <a:latin typeface="Verdana" panose="020B0604030504040204" pitchFamily="34" charset="0"/>
                          <a:ea typeface="Verdana" panose="020B0604030504040204" pitchFamily="34" charset="0"/>
                        </a:rPr>
                        <a:t>ή </a:t>
                      </a:r>
                      <a:r>
                        <a:rPr lang="el-GR" sz="900" spc="-5" dirty="0">
                          <a:effectLst/>
                          <a:latin typeface="Verdana" panose="020B0604030504040204" pitchFamily="34" charset="0"/>
                          <a:ea typeface="Verdana" panose="020B0604030504040204" pitchFamily="34" charset="0"/>
                        </a:rPr>
                        <a:t>Βενι</a:t>
                      </a:r>
                      <a:r>
                        <a:rPr lang="el-GR" sz="900" dirty="0">
                          <a:effectLst/>
                          <a:latin typeface="Verdana" panose="020B0604030504040204" pitchFamily="34" charset="0"/>
                          <a:ea typeface="Verdana" panose="020B0604030504040204" pitchFamily="34" charset="0"/>
                        </a:rPr>
                        <a:t>ζ</a:t>
                      </a:r>
                      <a:r>
                        <a:rPr lang="el-GR" sz="900" spc="5" dirty="0">
                          <a:effectLst/>
                          <a:latin typeface="Verdana" panose="020B0604030504040204" pitchFamily="34" charset="0"/>
                          <a:ea typeface="Verdana" panose="020B0604030504040204" pitchFamily="34" charset="0"/>
                        </a:rPr>
                        <a:t>έ</a:t>
                      </a:r>
                      <a:r>
                        <a:rPr lang="el-GR" sz="900" spc="-5" dirty="0">
                          <a:effectLst/>
                          <a:latin typeface="Verdana" panose="020B0604030504040204" pitchFamily="34" charset="0"/>
                          <a:ea typeface="Verdana" panose="020B0604030504040204" pitchFamily="34" charset="0"/>
                        </a:rPr>
                        <a:t>λου</a:t>
                      </a:r>
                      <a:r>
                        <a:rPr lang="el-GR" sz="900" dirty="0">
                          <a:effectLst/>
                          <a:latin typeface="Verdana" panose="020B0604030504040204" pitchFamily="34" charset="0"/>
                          <a:ea typeface="Verdana" panose="020B0604030504040204" pitchFamily="34" charset="0"/>
                        </a:rPr>
                        <a:t>, ΤΚ</a:t>
                      </a:r>
                      <a:endParaRPr lang="en-US" sz="900" dirty="0">
                        <a:effectLst/>
                        <a:latin typeface="Verdana" panose="020B0604030504040204" pitchFamily="34" charset="0"/>
                        <a:ea typeface="Verdana" panose="020B0604030504040204" pitchFamily="34" charset="0"/>
                      </a:endParaRPr>
                    </a:p>
                    <a:p>
                      <a:pPr marL="75565" marR="60960" algn="ctr">
                        <a:lnSpc>
                          <a:spcPct val="114000"/>
                        </a:lnSpc>
                        <a:spcBef>
                          <a:spcPts val="150"/>
                        </a:spcBef>
                        <a:spcAft>
                          <a:spcPts val="0"/>
                        </a:spcAft>
                      </a:pPr>
                      <a:r>
                        <a:rPr lang="el-GR" sz="900" spc="5" dirty="0">
                          <a:effectLst/>
                          <a:latin typeface="Verdana" panose="020B0604030504040204" pitchFamily="34" charset="0"/>
                          <a:ea typeface="Verdana" panose="020B0604030504040204" pitchFamily="34" charset="0"/>
                        </a:rPr>
                        <a:t>7</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2</a:t>
                      </a:r>
                      <a:r>
                        <a:rPr lang="el-GR" sz="900" dirty="0">
                          <a:effectLst/>
                          <a:latin typeface="Verdana" panose="020B0604030504040204" pitchFamily="34" charset="0"/>
                          <a:ea typeface="Verdana" panose="020B0604030504040204" pitchFamily="34" charset="0"/>
                        </a:rPr>
                        <a:t>, ΗΡ</a:t>
                      </a:r>
                      <a:r>
                        <a:rPr lang="el-GR" sz="900" spc="-5" dirty="0">
                          <a:effectLst/>
                          <a:latin typeface="Verdana" panose="020B0604030504040204" pitchFamily="34" charset="0"/>
                          <a:ea typeface="Verdana" panose="020B0604030504040204" pitchFamily="34" charset="0"/>
                        </a:rPr>
                        <a:t>ΑΚ</a:t>
                      </a:r>
                      <a:r>
                        <a:rPr lang="el-GR" sz="900" spc="-10" dirty="0">
                          <a:effectLst/>
                          <a:latin typeface="Verdana" panose="020B0604030504040204" pitchFamily="34" charset="0"/>
                          <a:ea typeface="Verdana" panose="020B0604030504040204" pitchFamily="34" charset="0"/>
                        </a:rPr>
                        <a:t>Λ</a:t>
                      </a:r>
                      <a:r>
                        <a:rPr lang="el-GR" sz="900" spc="5" dirty="0">
                          <a:effectLst/>
                          <a:latin typeface="Verdana" panose="020B0604030504040204" pitchFamily="34" charset="0"/>
                          <a:ea typeface="Verdana" panose="020B0604030504040204" pitchFamily="34" charset="0"/>
                        </a:rPr>
                        <a:t>Ε</a:t>
                      </a:r>
                      <a:r>
                        <a:rPr lang="el-GR" sz="900" dirty="0">
                          <a:effectLst/>
                          <a:latin typeface="Verdana" panose="020B0604030504040204" pitchFamily="34" charset="0"/>
                          <a:ea typeface="Verdana" panose="020B0604030504040204" pitchFamily="34" charset="0"/>
                        </a:rPr>
                        <a:t>ΙΟ </a:t>
                      </a:r>
                      <a:r>
                        <a:rPr lang="el-GR" sz="900" spc="-5" dirty="0">
                          <a:effectLst/>
                          <a:latin typeface="Verdana" panose="020B0604030504040204" pitchFamily="34" charset="0"/>
                          <a:ea typeface="Verdana" panose="020B0604030504040204" pitchFamily="34" charset="0"/>
                        </a:rPr>
                        <a:t>Κ</a:t>
                      </a:r>
                      <a:r>
                        <a:rPr lang="el-GR" sz="900" dirty="0">
                          <a:effectLst/>
                          <a:latin typeface="Verdana" panose="020B0604030504040204" pitchFamily="34" charset="0"/>
                          <a:ea typeface="Verdana" panose="020B0604030504040204" pitchFamily="34" charset="0"/>
                        </a:rPr>
                        <a:t>ΡΗ</a:t>
                      </a:r>
                      <a:r>
                        <a:rPr lang="el-GR" sz="900" spc="-5" dirty="0">
                          <a:effectLst/>
                          <a:latin typeface="Verdana" panose="020B0604030504040204" pitchFamily="34" charset="0"/>
                          <a:ea typeface="Verdana" panose="020B0604030504040204" pitchFamily="34" charset="0"/>
                        </a:rPr>
                        <a:t>Τ</a:t>
                      </a:r>
                      <a:r>
                        <a:rPr lang="el-GR" sz="900" dirty="0">
                          <a:effectLst/>
                          <a:latin typeface="Verdana" panose="020B0604030504040204" pitchFamily="34" charset="0"/>
                          <a:ea typeface="Verdana" panose="020B0604030504040204" pitchFamily="34" charset="0"/>
                        </a:rPr>
                        <a:t>ΗΣ</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8</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03</a:t>
                      </a:r>
                      <a:r>
                        <a:rPr lang="el-GR" sz="900" spc="5" dirty="0">
                          <a:effectLst/>
                          <a:latin typeface="Verdana" panose="020B0604030504040204" pitchFamily="34" charset="0"/>
                          <a:ea typeface="Verdana" panose="020B0604030504040204" pitchFamily="34" charset="0"/>
                        </a:rPr>
                        <a:t>0</a:t>
                      </a: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4</a:t>
                      </a:r>
                      <a:r>
                        <a:rPr lang="el-GR" sz="900" spc="-5" dirty="0">
                          <a:effectLst/>
                          <a:latin typeface="Verdana" panose="020B0604030504040204" pitchFamily="34" charset="0"/>
                          <a:ea typeface="Verdana" panose="020B0604030504040204" pitchFamily="34" charset="0"/>
                        </a:rPr>
                        <a:t>0</a:t>
                      </a:r>
                      <a:r>
                        <a:rPr lang="el-GR" sz="900" spc="1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a:t>
                      </a:r>
                      <a:endParaRPr lang="en-US" sz="900" dirty="0">
                        <a:effectLst/>
                        <a:latin typeface="Verdana" panose="020B0604030504040204" pitchFamily="34" charset="0"/>
                        <a:ea typeface="Verdana" panose="020B0604030504040204" pitchFamily="34" charset="0"/>
                      </a:endParaRPr>
                    </a:p>
                    <a:p>
                      <a:pPr marL="0" marR="0" algn="l">
                        <a:lnSpc>
                          <a:spcPct val="107000"/>
                        </a:lnSpc>
                        <a:spcBef>
                          <a:spcPts val="0"/>
                        </a:spcBef>
                        <a:spcAft>
                          <a:spcPts val="0"/>
                        </a:spcAft>
                      </a:pPr>
                      <a:r>
                        <a:rPr lang="el-GR" sz="900" spc="5" dirty="0">
                          <a:effectLst/>
                          <a:latin typeface="Verdana" panose="020B0604030504040204" pitchFamily="34" charset="0"/>
                          <a:ea typeface="Verdana" panose="020B0604030504040204" pitchFamily="34" charset="0"/>
                        </a:rPr>
                        <a:t>2</a:t>
                      </a:r>
                      <a:r>
                        <a:rPr lang="el-GR" sz="900" spc="-5" dirty="0">
                          <a:effectLst/>
                          <a:latin typeface="Verdana" panose="020B0604030504040204" pitchFamily="34" charset="0"/>
                          <a:ea typeface="Verdana" panose="020B0604030504040204" pitchFamily="34" charset="0"/>
                        </a:rPr>
                        <a:t>8</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03</a:t>
                      </a:r>
                      <a:r>
                        <a:rPr lang="el-GR" sz="900" spc="5" dirty="0">
                          <a:effectLst/>
                          <a:latin typeface="Verdana" panose="020B0604030504040204" pitchFamily="34" charset="0"/>
                          <a:ea typeface="Verdana" panose="020B0604030504040204" pitchFamily="34" charset="0"/>
                        </a:rPr>
                        <a:t>4</a:t>
                      </a:r>
                      <a:r>
                        <a:rPr lang="el-GR" sz="900" spc="-5" dirty="0">
                          <a:effectLst/>
                          <a:latin typeface="Verdana" panose="020B0604030504040204" pitchFamily="34" charset="0"/>
                          <a:ea typeface="Verdana" panose="020B0604030504040204" pitchFamily="34" charset="0"/>
                        </a:rPr>
                        <a:t>4</a:t>
                      </a:r>
                      <a:r>
                        <a:rPr lang="el-GR" sz="900" spc="5" dirty="0">
                          <a:effectLst/>
                          <a:latin typeface="Verdana" panose="020B0604030504040204" pitchFamily="34" charset="0"/>
                          <a:ea typeface="Verdana" panose="020B0604030504040204" pitchFamily="34" charset="0"/>
                        </a:rPr>
                        <a:t>1</a:t>
                      </a:r>
                      <a:r>
                        <a:rPr lang="el-GR" sz="900" spc="-5" dirty="0">
                          <a:effectLst/>
                          <a:latin typeface="Verdana" panose="020B0604030504040204" pitchFamily="34" charset="0"/>
                          <a:ea typeface="Verdana" panose="020B0604030504040204" pitchFamily="34" charset="0"/>
                        </a:rPr>
                        <a:t>0</a:t>
                      </a:r>
                      <a:r>
                        <a:rPr lang="el-GR" sz="900" dirty="0">
                          <a:effectLst/>
                          <a:latin typeface="Verdana" panose="020B0604030504040204" pitchFamily="34" charset="0"/>
                          <a:ea typeface="Verdana" panose="020B0604030504040204" pitchFamily="34" charset="0"/>
                        </a:rPr>
                        <a:t>7</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ts val="1300"/>
                        </a:lnSpc>
                        <a:spcBef>
                          <a:spcPts val="90"/>
                        </a:spcBef>
                        <a:spcAft>
                          <a:spcPts val="0"/>
                        </a:spcAft>
                      </a:pPr>
                      <a:r>
                        <a:rPr lang="el-GR" sz="900" dirty="0">
                          <a:effectLst/>
                          <a:latin typeface="Verdana" panose="020B0604030504040204" pitchFamily="34" charset="0"/>
                          <a:ea typeface="Verdana" panose="020B0604030504040204" pitchFamily="34" charset="0"/>
                        </a:rPr>
                        <a:t> </a:t>
                      </a:r>
                      <a:endParaRPr lang="en-US" sz="900" dirty="0">
                        <a:effectLst/>
                        <a:latin typeface="Verdana" panose="020B0604030504040204" pitchFamily="34" charset="0"/>
                        <a:ea typeface="Verdana" panose="020B0604030504040204" pitchFamily="34" charset="0"/>
                      </a:endParaRPr>
                    </a:p>
                    <a:p>
                      <a:pPr marL="220345" marR="186690" indent="-1270" algn="ctr">
                        <a:lnSpc>
                          <a:spcPct val="114000"/>
                        </a:lnSpc>
                        <a:spcBef>
                          <a:spcPts val="0"/>
                        </a:spcBef>
                        <a:spcAft>
                          <a:spcPts val="0"/>
                        </a:spcAft>
                      </a:pPr>
                      <a:r>
                        <a:rPr lang="el-GR" sz="900" u="none" strike="noStrike" spc="-5" dirty="0">
                          <a:effectLst/>
                          <a:latin typeface="Verdana" panose="020B0604030504040204" pitchFamily="34" charset="0"/>
                          <a:ea typeface="Verdana" panose="020B0604030504040204" pitchFamily="34" charset="0"/>
                          <a:hlinkClick r:id="rId14"/>
                        </a:rPr>
                        <a:t>info</a:t>
                      </a:r>
                      <a:r>
                        <a:rPr lang="el-GR" sz="900" u="none" strike="noStrike" dirty="0">
                          <a:effectLst/>
                          <a:latin typeface="Verdana" panose="020B0604030504040204" pitchFamily="34" charset="0"/>
                          <a:ea typeface="Verdana" panose="020B0604030504040204" pitchFamily="34" charset="0"/>
                          <a:hlinkClick r:id="rId14"/>
                        </a:rPr>
                        <a:t>@a</a:t>
                      </a:r>
                      <a:r>
                        <a:rPr lang="el-GR" sz="900" u="none" strike="noStrike" spc="-5" dirty="0">
                          <a:effectLst/>
                          <a:latin typeface="Verdana" panose="020B0604030504040204" pitchFamily="34" charset="0"/>
                          <a:ea typeface="Verdana" panose="020B0604030504040204" pitchFamily="34" charset="0"/>
                          <a:hlinkClick r:id="rId14"/>
                        </a:rPr>
                        <a:t>nk.</a:t>
                      </a:r>
                      <a:r>
                        <a:rPr lang="el-GR" sz="900" u="none" strike="noStrike" dirty="0">
                          <a:effectLst/>
                          <a:latin typeface="Verdana" panose="020B0604030504040204" pitchFamily="34" charset="0"/>
                          <a:ea typeface="Verdana" panose="020B0604030504040204" pitchFamily="34" charset="0"/>
                          <a:hlinkClick r:id="rId14"/>
                        </a:rPr>
                        <a:t>gr</a:t>
                      </a:r>
                      <a:endParaRPr lang="en-US" sz="900" dirty="0">
                        <a:effectLst/>
                        <a:latin typeface="Verdana" panose="020B0604030504040204" pitchFamily="34" charset="0"/>
                        <a:ea typeface="Verdana" panose="020B0604030504040204" pitchFamily="34" charset="0"/>
                      </a:endParaRPr>
                    </a:p>
                    <a:p>
                      <a:pPr marL="220345" marR="186690" indent="-1270" algn="ctr">
                        <a:lnSpc>
                          <a:spcPct val="114000"/>
                        </a:lnSpc>
                        <a:spcBef>
                          <a:spcPts val="0"/>
                        </a:spcBef>
                        <a:spcAft>
                          <a:spcPts val="0"/>
                        </a:spcAft>
                      </a:pPr>
                      <a:r>
                        <a:rPr lang="el-GR" sz="900" u="sng" dirty="0">
                          <a:effectLst/>
                          <a:latin typeface="Verdana" panose="020B0604030504040204" pitchFamily="34" charset="0"/>
                          <a:ea typeface="Verdana" panose="020B0604030504040204" pitchFamily="34" charset="0"/>
                          <a:hlinkClick r:id="rId15"/>
                        </a:rPr>
                        <a:t>w</a:t>
                      </a:r>
                      <a:r>
                        <a:rPr lang="el-GR" sz="900" u="sng" spc="-10" dirty="0">
                          <a:effectLst/>
                          <a:latin typeface="Verdana" panose="020B0604030504040204" pitchFamily="34" charset="0"/>
                          <a:ea typeface="Verdana" panose="020B0604030504040204" pitchFamily="34" charset="0"/>
                          <a:hlinkClick r:id="rId15"/>
                        </a:rPr>
                        <a:t>w</a:t>
                      </a:r>
                      <a:r>
                        <a:rPr lang="el-GR" sz="900" u="sng" dirty="0">
                          <a:effectLst/>
                          <a:latin typeface="Verdana" panose="020B0604030504040204" pitchFamily="34" charset="0"/>
                          <a:ea typeface="Verdana" panose="020B0604030504040204" pitchFamily="34" charset="0"/>
                          <a:hlinkClick r:id="rId15"/>
                        </a:rPr>
                        <a:t>w</a:t>
                      </a:r>
                      <a:r>
                        <a:rPr lang="el-GR" sz="900" u="sng" spc="-5" dirty="0">
                          <a:effectLst/>
                          <a:latin typeface="Verdana" panose="020B0604030504040204" pitchFamily="34" charset="0"/>
                          <a:ea typeface="Verdana" panose="020B0604030504040204" pitchFamily="34" charset="0"/>
                          <a:hlinkClick r:id="rId15"/>
                        </a:rPr>
                        <a:t>.</a:t>
                      </a:r>
                      <a:r>
                        <a:rPr lang="el-GR" sz="900" u="sng" dirty="0">
                          <a:effectLst/>
                          <a:latin typeface="Verdana" panose="020B0604030504040204" pitchFamily="34" charset="0"/>
                          <a:ea typeface="Verdana" panose="020B0604030504040204" pitchFamily="34" charset="0"/>
                          <a:hlinkClick r:id="rId15"/>
                        </a:rPr>
                        <a:t>a</a:t>
                      </a:r>
                      <a:r>
                        <a:rPr lang="el-GR" sz="900" u="sng" spc="-5" dirty="0">
                          <a:effectLst/>
                          <a:latin typeface="Verdana" panose="020B0604030504040204" pitchFamily="34" charset="0"/>
                          <a:ea typeface="Verdana" panose="020B0604030504040204" pitchFamily="34" charset="0"/>
                          <a:hlinkClick r:id="rId15"/>
                        </a:rPr>
                        <a:t>nk.</a:t>
                      </a:r>
                      <a:r>
                        <a:rPr lang="el-GR" sz="900" u="sng" dirty="0">
                          <a:effectLst/>
                          <a:latin typeface="Verdana" panose="020B0604030504040204" pitchFamily="34" charset="0"/>
                          <a:ea typeface="Verdana" panose="020B0604030504040204" pitchFamily="34" charset="0"/>
                          <a:hlinkClick r:id="rId15"/>
                        </a:rPr>
                        <a:t>gr</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619023"/>
                  </a:ext>
                </a:extLst>
              </a:tr>
            </a:tbl>
          </a:graphicData>
        </a:graphic>
      </p:graphicFrame>
    </p:spTree>
    <p:extLst>
      <p:ext uri="{BB962C8B-B14F-4D97-AF65-F5344CB8AC3E}">
        <p14:creationId xmlns:p14="http://schemas.microsoft.com/office/powerpoint/2010/main" val="13503637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71506"/>
            <a:ext cx="8064896" cy="720080"/>
          </a:xfrm>
        </p:spPr>
        <p:txBody>
          <a:bodyPr>
            <a:normAutofit/>
          </a:bodyPr>
          <a:lstStyle/>
          <a:p>
            <a:pPr algn="l"/>
            <a:r>
              <a:rPr lang="el-GR" sz="1800" b="1" dirty="0" smtClean="0">
                <a:solidFill>
                  <a:srgbClr val="5F5F5F"/>
                </a:solidFill>
                <a:latin typeface="Verdana" panose="020B0604030504040204" pitchFamily="34" charset="0"/>
                <a:ea typeface="Verdana" panose="020B0604030504040204" pitchFamily="34" charset="0"/>
                <a:cs typeface="Verdana" panose="020B0604030504040204" pitchFamily="34" charset="0"/>
              </a:rPr>
              <a:t>20. </a:t>
            </a:r>
            <a:r>
              <a:rPr lang="el-GR" sz="1800" b="1" dirty="0">
                <a:solidFill>
                  <a:srgbClr val="5F5F5F"/>
                </a:solidFill>
                <a:latin typeface="Verdana" panose="020B0604030504040204" pitchFamily="34" charset="0"/>
                <a:ea typeface="Verdana" panose="020B0604030504040204" pitchFamily="34" charset="0"/>
                <a:cs typeface="Verdana" panose="020B0604030504040204" pitchFamily="34" charset="0"/>
              </a:rPr>
              <a:t>Πληροφορίες για το κοινό </a:t>
            </a:r>
          </a:p>
        </p:txBody>
      </p:sp>
      <p:sp>
        <p:nvSpPr>
          <p:cNvPr id="5" name="Rectangle 4"/>
          <p:cNvSpPr>
            <a:spLocks noChangeArrowheads="1"/>
          </p:cNvSpPr>
          <p:nvPr/>
        </p:nvSpPr>
        <p:spPr bwMode="auto">
          <a:xfrm>
            <a:off x="0" y="742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l-GR" sz="700" b="1" i="0" u="none" strike="noStrike" cap="none" normalizeH="0" baseline="0">
                <a:ln>
                  <a:noFill/>
                </a:ln>
                <a:solidFill>
                  <a:srgbClr val="808080"/>
                </a:solidFill>
                <a:effectLst/>
                <a:latin typeface="Calibri" pitchFamily="34" charset="0"/>
                <a:ea typeface="Times New Roman" pitchFamily="18" charset="0"/>
                <a:cs typeface="Arial" pitchFamily="34" charset="0"/>
              </a:rPr>
              <a:t> </a:t>
            </a:r>
            <a:endParaRPr kumimoji="0" lang="en-GB" altLang="el-GR"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0" y="1028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l-GR" sz="700" b="1" i="0" u="none" strike="noStrike" cap="none" normalizeH="0" baseline="0">
                <a:ln>
                  <a:noFill/>
                </a:ln>
                <a:solidFill>
                  <a:srgbClr val="808080"/>
                </a:solidFill>
                <a:effectLst/>
                <a:latin typeface="Calibri" pitchFamily="34" charset="0"/>
                <a:ea typeface="Times New Roman" pitchFamily="18" charset="0"/>
                <a:cs typeface="Arial" pitchFamily="34" charset="0"/>
              </a:rPr>
              <a:t> </a:t>
            </a:r>
            <a:endParaRPr kumimoji="0" lang="en-GB" altLang="el-GR" sz="1800" b="0" i="0" u="none" strike="noStrike" cap="none" normalizeH="0" baseline="0">
              <a:ln>
                <a:noFill/>
              </a:ln>
              <a:solidFill>
                <a:schemeClr val="tx1"/>
              </a:solidFill>
              <a:effectLst/>
              <a:latin typeface="Arial" pitchFamily="34" charset="0"/>
              <a:cs typeface="Arial" pitchFamily="34" charset="0"/>
            </a:endParaRPr>
          </a:p>
        </p:txBody>
      </p:sp>
      <p:pic>
        <p:nvPicPr>
          <p:cNvPr id="7" name="Picture 13">
            <a:extLst>
              <a:ext uri="{FF2B5EF4-FFF2-40B4-BE49-F238E27FC236}">
                <a16:creationId xmlns:a16="http://schemas.microsoft.com/office/drawing/2014/main" id="{B6149A47-26C6-4576-B406-CB968A00A0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488" y="898450"/>
            <a:ext cx="4320480" cy="759378"/>
          </a:xfrm>
          <a:prstGeom prst="rect">
            <a:avLst/>
          </a:prstGeom>
        </p:spPr>
      </p:pic>
      <p:sp>
        <p:nvSpPr>
          <p:cNvPr id="8" name="8 - TextBox">
            <a:extLst>
              <a:ext uri="{FF2B5EF4-FFF2-40B4-BE49-F238E27FC236}">
                <a16:creationId xmlns:a16="http://schemas.microsoft.com/office/drawing/2014/main" id="{DA206490-1FF5-477B-AAE2-AA5DAB636340}"/>
              </a:ext>
            </a:extLst>
          </p:cNvPr>
          <p:cNvSpPr txBox="1"/>
          <p:nvPr/>
        </p:nvSpPr>
        <p:spPr>
          <a:xfrm>
            <a:off x="1595099" y="5077844"/>
            <a:ext cx="6677450" cy="338554"/>
          </a:xfrm>
          <a:prstGeom prst="rect">
            <a:avLst/>
          </a:prstGeom>
          <a:noFill/>
        </p:spPr>
        <p:txBody>
          <a:bodyPr wrap="square" rtlCol="0">
            <a:spAutoFit/>
          </a:bodyPr>
          <a:lstStyle/>
          <a:p>
            <a:r>
              <a:rPr lang="el-GR" sz="1400" dirty="0">
                <a:solidFill>
                  <a:schemeClr val="tx1">
                    <a:lumMod val="65000"/>
                    <a:lumOff val="35000"/>
                  </a:schemeClr>
                </a:solidFill>
                <a:latin typeface="PF Traffic" panose="02000506050000020004" pitchFamily="50" charset="0"/>
                <a:ea typeface="Verdana" panose="020B0604030504040204" pitchFamily="34" charset="0"/>
              </a:rPr>
              <a:t>Σημεία Πληροφόρησης ΕΦΕΠΑΕ &amp;</a:t>
            </a:r>
            <a:r>
              <a:rPr lang="en-US" sz="1400" dirty="0">
                <a:solidFill>
                  <a:schemeClr val="tx1">
                    <a:lumMod val="65000"/>
                    <a:lumOff val="35000"/>
                  </a:schemeClr>
                </a:solidFill>
                <a:latin typeface="PF Traffic" panose="02000506050000020004" pitchFamily="50" charset="0"/>
                <a:ea typeface="Verdana" panose="020B0604030504040204" pitchFamily="34" charset="0"/>
              </a:rPr>
              <a:t> </a:t>
            </a:r>
            <a:r>
              <a:rPr lang="el-GR" sz="1400" dirty="0">
                <a:solidFill>
                  <a:schemeClr val="tx1">
                    <a:lumMod val="65000"/>
                    <a:lumOff val="35000"/>
                  </a:schemeClr>
                </a:solidFill>
                <a:latin typeface="PF Traffic" panose="02000506050000020004" pitchFamily="50" charset="0"/>
                <a:ea typeface="Verdana" panose="020B0604030504040204" pitchFamily="34" charset="0"/>
              </a:rPr>
              <a:t>Περιφερειακών Μονάδων</a:t>
            </a:r>
            <a:r>
              <a:rPr lang="el-GR" sz="1400" b="1" dirty="0">
                <a:solidFill>
                  <a:schemeClr val="tx1">
                    <a:lumMod val="50000"/>
                    <a:lumOff val="50000"/>
                  </a:schemeClr>
                </a:solidFill>
                <a:latin typeface="PF Traffic" panose="02000506050000020004" pitchFamily="50" charset="0"/>
                <a:ea typeface="Verdana" panose="020B0604030504040204" pitchFamily="34" charset="0"/>
              </a:rPr>
              <a:t>: </a:t>
            </a:r>
            <a:r>
              <a:rPr lang="el-GR" sz="1600" b="1" dirty="0" err="1">
                <a:solidFill>
                  <a:schemeClr val="accent1">
                    <a:lumMod val="75000"/>
                  </a:schemeClr>
                </a:solidFill>
                <a:latin typeface="PF Traffic" pitchFamily="50" charset="0"/>
              </a:rPr>
              <a:t>www.efepae.gr</a:t>
            </a:r>
            <a:endParaRPr lang="el-GR" sz="1600" b="1" dirty="0">
              <a:solidFill>
                <a:schemeClr val="accent1">
                  <a:lumMod val="75000"/>
                </a:schemeClr>
              </a:solidFill>
              <a:latin typeface="PF Traffic" pitchFamily="50" charset="0"/>
            </a:endParaRPr>
          </a:p>
        </p:txBody>
      </p:sp>
      <p:sp>
        <p:nvSpPr>
          <p:cNvPr id="9" name="10 - Διάσημα">
            <a:extLst>
              <a:ext uri="{FF2B5EF4-FFF2-40B4-BE49-F238E27FC236}">
                <a16:creationId xmlns:a16="http://schemas.microsoft.com/office/drawing/2014/main" id="{F8072890-7C7D-494E-922B-FAC93AA8F288}"/>
              </a:ext>
            </a:extLst>
          </p:cNvPr>
          <p:cNvSpPr/>
          <p:nvPr/>
        </p:nvSpPr>
        <p:spPr>
          <a:xfrm>
            <a:off x="1549448" y="5178211"/>
            <a:ext cx="91302" cy="107042"/>
          </a:xfrm>
          <a:prstGeom prst="chevron">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948">
              <a:solidFill>
                <a:schemeClr val="tx1"/>
              </a:solidFill>
            </a:endParaRPr>
          </a:p>
        </p:txBody>
      </p:sp>
      <p:sp>
        <p:nvSpPr>
          <p:cNvPr id="10" name="2 - Θέση περιεχομένου">
            <a:extLst>
              <a:ext uri="{FF2B5EF4-FFF2-40B4-BE49-F238E27FC236}">
                <a16:creationId xmlns:a16="http://schemas.microsoft.com/office/drawing/2014/main" id="{61366AEB-035C-4E35-8EF2-5D98DE8D4267}"/>
              </a:ext>
            </a:extLst>
          </p:cNvPr>
          <p:cNvSpPr txBox="1">
            <a:spLocks/>
          </p:cNvSpPr>
          <p:nvPr/>
        </p:nvSpPr>
        <p:spPr>
          <a:xfrm>
            <a:off x="5384252" y="2341540"/>
            <a:ext cx="2265631" cy="345732"/>
          </a:xfrm>
          <a:prstGeom prst="rect">
            <a:avLst/>
          </a:prstGeom>
        </p:spPr>
        <p:txBody>
          <a:bodyPr vert="horz" lIns="61722" tIns="30861" rIns="61722" bIns="3086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713203">
              <a:buNone/>
            </a:pPr>
            <a:r>
              <a:rPr lang="en-US" sz="1800" b="1" dirty="0">
                <a:solidFill>
                  <a:schemeClr val="accent1">
                    <a:lumMod val="75000"/>
                  </a:schemeClr>
                </a:solidFill>
                <a:latin typeface="PF Traffic" pitchFamily="50" charset="0"/>
              </a:rPr>
              <a:t>infoepan@mou.gr</a:t>
            </a:r>
            <a:endParaRPr lang="el-GR" sz="1800" b="1" dirty="0">
              <a:solidFill>
                <a:schemeClr val="accent1">
                  <a:lumMod val="75000"/>
                </a:schemeClr>
              </a:solidFill>
              <a:latin typeface="PF Traffic" pitchFamily="50" charset="0"/>
            </a:endParaRPr>
          </a:p>
          <a:p>
            <a:pPr marL="0" indent="0" defTabSz="713203">
              <a:buNone/>
            </a:pPr>
            <a:endParaRPr lang="en-US" sz="1600" b="1" dirty="0">
              <a:solidFill>
                <a:schemeClr val="accent1">
                  <a:lumMod val="75000"/>
                </a:schemeClr>
              </a:solidFill>
              <a:latin typeface="PF Traffic" pitchFamily="50" charset="0"/>
            </a:endParaRPr>
          </a:p>
        </p:txBody>
      </p:sp>
      <p:pic>
        <p:nvPicPr>
          <p:cNvPr id="11" name="Picture 3" descr="C:\Users\Sotiris\Documents\Εργασία\ΕΥΔ\Πτυχιούχοι Β κύκλος\Png\info3.png">
            <a:extLst>
              <a:ext uri="{FF2B5EF4-FFF2-40B4-BE49-F238E27FC236}">
                <a16:creationId xmlns:a16="http://schemas.microsoft.com/office/drawing/2014/main" id="{FE7215BD-9EB7-4121-B8CB-92F5E5D5C432}"/>
              </a:ext>
            </a:extLst>
          </p:cNvPr>
          <p:cNvPicPr>
            <a:picLocks noChangeAspect="1" noChangeArrowheads="1"/>
          </p:cNvPicPr>
          <p:nvPr/>
        </p:nvPicPr>
        <p:blipFill>
          <a:blip r:embed="rId3" cstate="print"/>
          <a:srcRect/>
          <a:stretch>
            <a:fillRect/>
          </a:stretch>
        </p:blipFill>
        <p:spPr bwMode="auto">
          <a:xfrm>
            <a:off x="958380" y="2371607"/>
            <a:ext cx="288032" cy="285599"/>
          </a:xfrm>
          <a:prstGeom prst="rect">
            <a:avLst/>
          </a:prstGeom>
          <a:noFill/>
        </p:spPr>
      </p:pic>
      <p:sp>
        <p:nvSpPr>
          <p:cNvPr id="12" name="TextBox 11">
            <a:extLst>
              <a:ext uri="{FF2B5EF4-FFF2-40B4-BE49-F238E27FC236}">
                <a16:creationId xmlns:a16="http://schemas.microsoft.com/office/drawing/2014/main" id="{38D4EF38-D840-4CEA-A9F8-020E0095B3FF}"/>
              </a:ext>
            </a:extLst>
          </p:cNvPr>
          <p:cNvSpPr txBox="1"/>
          <p:nvPr/>
        </p:nvSpPr>
        <p:spPr>
          <a:xfrm>
            <a:off x="1246413" y="2314247"/>
            <a:ext cx="2916940" cy="1358513"/>
          </a:xfrm>
          <a:prstGeom prst="rect">
            <a:avLst/>
          </a:prstGeom>
          <a:noFill/>
        </p:spPr>
        <p:txBody>
          <a:bodyPr wrap="square" rtlCol="0">
            <a:spAutoFit/>
          </a:bodyPr>
          <a:lstStyle/>
          <a:p>
            <a:pPr>
              <a:buFont typeface="Arial" panose="020B0604020202020204" pitchFamily="34" charset="0"/>
              <a:buNone/>
            </a:pPr>
            <a:r>
              <a:rPr lang="el-GR" sz="2000" b="1" dirty="0">
                <a:solidFill>
                  <a:schemeClr val="accent1">
                    <a:lumMod val="75000"/>
                  </a:schemeClr>
                </a:solidFill>
                <a:latin typeface="PF Traffic" pitchFamily="50" charset="0"/>
              </a:rPr>
              <a:t>801 11 36 300</a:t>
            </a:r>
            <a:endParaRPr lang="en-US" sz="2000" b="1" dirty="0">
              <a:solidFill>
                <a:schemeClr val="accent1">
                  <a:lumMod val="75000"/>
                </a:schemeClr>
              </a:solidFill>
              <a:latin typeface="PF Traffic" pitchFamily="50" charset="0"/>
            </a:endParaRPr>
          </a:p>
          <a:p>
            <a:pPr>
              <a:buFont typeface="Arial" panose="020B0604020202020204" pitchFamily="34" charset="0"/>
              <a:buNone/>
            </a:pPr>
            <a:r>
              <a:rPr lang="el-GR" sz="1400" dirty="0">
                <a:solidFill>
                  <a:schemeClr val="tx1">
                    <a:lumMod val="65000"/>
                    <a:lumOff val="35000"/>
                  </a:schemeClr>
                </a:solidFill>
                <a:latin typeface="PF Traffic" panose="02000506050000020004" pitchFamily="50" charset="0"/>
                <a:ea typeface="Verdana" panose="020B0604030504040204" pitchFamily="34" charset="0"/>
              </a:rPr>
              <a:t>Δευτέρα – Παρασκευή</a:t>
            </a:r>
            <a:r>
              <a:rPr lang="en-US" sz="1400" dirty="0">
                <a:solidFill>
                  <a:schemeClr val="tx1">
                    <a:lumMod val="65000"/>
                    <a:lumOff val="35000"/>
                  </a:schemeClr>
                </a:solidFill>
                <a:latin typeface="PF Traffic" panose="02000506050000020004" pitchFamily="50" charset="0"/>
                <a:ea typeface="Verdana" panose="020B0604030504040204" pitchFamily="34" charset="0"/>
              </a:rPr>
              <a:t> </a:t>
            </a:r>
            <a:r>
              <a:rPr lang="el-GR" sz="1400" dirty="0">
                <a:solidFill>
                  <a:schemeClr val="tx1">
                    <a:lumMod val="65000"/>
                    <a:lumOff val="35000"/>
                  </a:schemeClr>
                </a:solidFill>
                <a:latin typeface="PF Traffic" panose="02000506050000020004" pitchFamily="50" charset="0"/>
                <a:ea typeface="Verdana" panose="020B0604030504040204" pitchFamily="34" charset="0"/>
              </a:rPr>
              <a:t>από τις 09.00 πμ έως τις 4.30 </a:t>
            </a:r>
            <a:r>
              <a:rPr lang="el-GR" sz="1400" dirty="0" err="1">
                <a:solidFill>
                  <a:schemeClr val="tx1">
                    <a:lumMod val="65000"/>
                    <a:lumOff val="35000"/>
                  </a:schemeClr>
                </a:solidFill>
                <a:latin typeface="PF Traffic" panose="02000506050000020004" pitchFamily="50" charset="0"/>
                <a:ea typeface="Verdana" panose="020B0604030504040204" pitchFamily="34" charset="0"/>
              </a:rPr>
              <a:t>μμ</a:t>
            </a:r>
            <a:endParaRPr lang="en-US" sz="1400" dirty="0">
              <a:solidFill>
                <a:schemeClr val="tx1">
                  <a:lumMod val="65000"/>
                  <a:lumOff val="35000"/>
                </a:schemeClr>
              </a:solidFill>
              <a:latin typeface="PF Traffic" panose="02000506050000020004" pitchFamily="50" charset="0"/>
              <a:ea typeface="Verdana" panose="020B0604030504040204" pitchFamily="34" charset="0"/>
            </a:endParaRPr>
          </a:p>
          <a:p>
            <a:pPr lvl="0"/>
            <a:r>
              <a:rPr lang="en-US" sz="1400" dirty="0">
                <a:solidFill>
                  <a:prstClr val="black">
                    <a:lumMod val="65000"/>
                    <a:lumOff val="35000"/>
                  </a:prstClr>
                </a:solidFill>
                <a:latin typeface="PF Traffic" panose="02000506050000020004" pitchFamily="50" charset="0"/>
                <a:ea typeface="Verdana" panose="020B0604030504040204" pitchFamily="34" charset="0"/>
              </a:rPr>
              <a:t>(</a:t>
            </a:r>
            <a:r>
              <a:rPr lang="el-GR" sz="1400" dirty="0">
                <a:solidFill>
                  <a:prstClr val="black">
                    <a:lumMod val="65000"/>
                    <a:lumOff val="35000"/>
                  </a:prstClr>
                </a:solidFill>
                <a:latin typeface="PF Traffic" panose="02000506050000020004" pitchFamily="50" charset="0"/>
                <a:ea typeface="Verdana" panose="020B0604030504040204" pitchFamily="34" charset="0"/>
              </a:rPr>
              <a:t>από σταθερό με αστική χρέωση</a:t>
            </a:r>
            <a:r>
              <a:rPr lang="en-US" sz="1400" dirty="0">
                <a:solidFill>
                  <a:prstClr val="black">
                    <a:lumMod val="65000"/>
                    <a:lumOff val="35000"/>
                  </a:prstClr>
                </a:solidFill>
                <a:latin typeface="PF Traffic" panose="02000506050000020004" pitchFamily="50" charset="0"/>
                <a:ea typeface="Verdana" panose="020B0604030504040204" pitchFamily="34" charset="0"/>
              </a:rPr>
              <a:t>)</a:t>
            </a:r>
          </a:p>
          <a:p>
            <a:pPr>
              <a:buFont typeface="Arial" panose="020B0604020202020204" pitchFamily="34" charset="0"/>
              <a:buNone/>
            </a:pPr>
            <a:endParaRPr lang="el-GR" sz="1080" dirty="0">
              <a:solidFill>
                <a:schemeClr val="tx1">
                  <a:lumMod val="65000"/>
                  <a:lumOff val="35000"/>
                </a:schemeClr>
              </a:solidFill>
              <a:latin typeface="PF Traffic" pitchFamily="50" charset="0"/>
            </a:endParaRPr>
          </a:p>
          <a:p>
            <a:endParaRPr lang="el-GR" sz="948" dirty="0"/>
          </a:p>
        </p:txBody>
      </p:sp>
      <p:pic>
        <p:nvPicPr>
          <p:cNvPr id="13" name="Picture 2">
            <a:extLst>
              <a:ext uri="{FF2B5EF4-FFF2-40B4-BE49-F238E27FC236}">
                <a16:creationId xmlns:a16="http://schemas.microsoft.com/office/drawing/2014/main" id="{3DA6BFCC-0312-4E8F-ACB7-ECEFB43DFCF9}"/>
              </a:ext>
            </a:extLst>
          </p:cNvPr>
          <p:cNvPicPr>
            <a:picLocks noChangeAspect="1" noChangeArrowheads="1"/>
          </p:cNvPicPr>
          <p:nvPr/>
        </p:nvPicPr>
        <p:blipFill>
          <a:blip r:embed="rId4" cstate="print">
            <a:clrChange>
              <a:clrFrom>
                <a:srgbClr val="FEFEFE"/>
              </a:clrFrom>
              <a:clrTo>
                <a:srgbClr val="FEFEFE">
                  <a:alpha val="0"/>
                </a:srgbClr>
              </a:clrTo>
            </a:clrChange>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4919970" y="3573016"/>
            <a:ext cx="3299996" cy="1039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a:extLst>
              <a:ext uri="{FF2B5EF4-FFF2-40B4-BE49-F238E27FC236}">
                <a16:creationId xmlns:a16="http://schemas.microsoft.com/office/drawing/2014/main" id="{25BD9464-5DCF-4DAE-896B-6B7B60481810}"/>
              </a:ext>
            </a:extLst>
          </p:cNvPr>
          <p:cNvSpPr txBox="1"/>
          <p:nvPr/>
        </p:nvSpPr>
        <p:spPr>
          <a:xfrm>
            <a:off x="1246410" y="3560487"/>
            <a:ext cx="3361825" cy="1400383"/>
          </a:xfrm>
          <a:prstGeom prst="rect">
            <a:avLst/>
          </a:prstGeom>
          <a:noFill/>
        </p:spPr>
        <p:txBody>
          <a:bodyPr wrap="square" rtlCol="0">
            <a:spAutoFit/>
          </a:bodyPr>
          <a:lstStyle/>
          <a:p>
            <a:pPr marL="0" indent="0">
              <a:buNone/>
            </a:pPr>
            <a:r>
              <a:rPr lang="el-GR" sz="1600" b="1" dirty="0">
                <a:solidFill>
                  <a:schemeClr val="accent1">
                    <a:lumMod val="75000"/>
                  </a:schemeClr>
                </a:solidFill>
                <a:latin typeface="PF Traffic" pitchFamily="50" charset="0"/>
              </a:rPr>
              <a:t>Δραγατσανίου 8, πλατεία Κλαυθμώνος, Αθήνα</a:t>
            </a:r>
            <a:r>
              <a:rPr lang="el-GR"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p>
          <a:p>
            <a:pPr>
              <a:buNone/>
            </a:pPr>
            <a:r>
              <a:rPr lang="el-GR" sz="1400" dirty="0">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Δευτέρα - Παρασκευή, 10.00 </a:t>
            </a:r>
            <a:r>
              <a:rPr lang="el-GR" sz="1400" dirty="0" err="1">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πμ</a:t>
            </a:r>
            <a:r>
              <a:rPr lang="el-GR" sz="1400" dirty="0">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 - 02.00 </a:t>
            </a:r>
            <a:r>
              <a:rPr lang="el-GR" sz="1400" dirty="0" err="1">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μμ</a:t>
            </a:r>
            <a:r>
              <a:rPr lang="en-US" sz="1400" dirty="0">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 </a:t>
            </a:r>
            <a:r>
              <a:rPr lang="el-GR" sz="1400" dirty="0">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(Λάβετε υπόψη τους περιορισμούς </a:t>
            </a:r>
            <a:r>
              <a:rPr lang="en-US" sz="1400" dirty="0">
                <a:solidFill>
                  <a:schemeClr val="tx1">
                    <a:lumMod val="65000"/>
                    <a:lumOff val="35000"/>
                  </a:schemeClr>
                </a:solidFill>
                <a:latin typeface="PF Traffic" panose="02000506050000020004" pitchFamily="50" charset="0"/>
                <a:ea typeface="Verdana" panose="020B0604030504040204" pitchFamily="34" charset="0"/>
                <a:cs typeface="Verdana" panose="020B0604030504040204" pitchFamily="34" charset="0"/>
              </a:rPr>
              <a:t>COVID-19) </a:t>
            </a:r>
          </a:p>
          <a:p>
            <a:endParaRPr lang="el-GR" sz="1100" dirty="0"/>
          </a:p>
        </p:txBody>
      </p:sp>
      <p:pic>
        <p:nvPicPr>
          <p:cNvPr id="15" name="Εικόνα 34">
            <a:extLst>
              <a:ext uri="{FF2B5EF4-FFF2-40B4-BE49-F238E27FC236}">
                <a16:creationId xmlns:a16="http://schemas.microsoft.com/office/drawing/2014/main" id="{D9A2CC14-253C-49D7-BB61-64DA007A41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80648" y="2371607"/>
            <a:ext cx="403604" cy="349218"/>
          </a:xfrm>
          <a:prstGeom prst="rect">
            <a:avLst/>
          </a:prstGeom>
        </p:spPr>
      </p:pic>
      <p:pic>
        <p:nvPicPr>
          <p:cNvPr id="16" name="Picture 13">
            <a:extLst>
              <a:ext uri="{FF2B5EF4-FFF2-40B4-BE49-F238E27FC236}">
                <a16:creationId xmlns:a16="http://schemas.microsoft.com/office/drawing/2014/main" id="{8B7F7378-24DC-4655-8D41-D44EE78C19D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84763"/>
          <a:stretch/>
        </p:blipFill>
        <p:spPr>
          <a:xfrm>
            <a:off x="908445" y="3599176"/>
            <a:ext cx="387901" cy="447447"/>
          </a:xfrm>
          <a:prstGeom prst="rect">
            <a:avLst/>
          </a:prstGeom>
        </p:spPr>
      </p:pic>
    </p:spTree>
    <p:extLst>
      <p:ext uri="{BB962C8B-B14F-4D97-AF65-F5344CB8AC3E}">
        <p14:creationId xmlns:p14="http://schemas.microsoft.com/office/powerpoint/2010/main" val="3120997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par>
                          <p:cTn id="8" fill="hold">
                            <p:stCondLst>
                              <p:cond delay="1000"/>
                            </p:stCondLst>
                            <p:childTnLst>
                              <p:par>
                                <p:cTn id="9" presetID="1" presetClass="entr" presetSubtype="0" fill="hold" nodeType="afterEffect">
                                  <p:stCondLst>
                                    <p:cond delay="500"/>
                                  </p:stCondLst>
                                  <p:childTnLst>
                                    <p:set>
                                      <p:cBhvr>
                                        <p:cTn id="10" dur="1" fill="hold">
                                          <p:stCondLst>
                                            <p:cond delay="0"/>
                                          </p:stCondLst>
                                        </p:cTn>
                                        <p:tgtEl>
                                          <p:spTgt spid="11"/>
                                        </p:tgtEl>
                                        <p:attrNameLst>
                                          <p:attrName>style.visibility</p:attrName>
                                        </p:attrNameLst>
                                      </p:cBhvr>
                                      <p:to>
                                        <p:strVal val="visible"/>
                                      </p:to>
                                    </p:se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childTnLst>
                                </p:cTn>
                              </p:par>
                            </p:childTnLst>
                          </p:cTn>
                        </p:par>
                        <p:par>
                          <p:cTn id="15" fill="hold">
                            <p:stCondLst>
                              <p:cond delay="2500"/>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3500"/>
                            </p:stCondLst>
                            <p:childTnLst>
                              <p:par>
                                <p:cTn id="24" presetID="1" presetClass="entr" presetSubtype="0"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 y="0"/>
            <a:ext cx="9141970" cy="6858000"/>
          </a:xfrm>
          <a:prstGeom prst="rect">
            <a:avLst/>
          </a:prstGeom>
        </p:spPr>
      </p:pic>
      <p:sp>
        <p:nvSpPr>
          <p:cNvPr id="5" name="Rectangle 4"/>
          <p:cNvSpPr/>
          <p:nvPr/>
        </p:nvSpPr>
        <p:spPr>
          <a:xfrm>
            <a:off x="971600" y="2708920"/>
            <a:ext cx="7200800" cy="2685351"/>
          </a:xfrm>
          <a:prstGeom prst="rect">
            <a:avLst/>
          </a:prstGeom>
        </p:spPr>
        <p:txBody>
          <a:bodyPr wrap="square">
            <a:spAutoFit/>
          </a:bodyPr>
          <a:lstStyle/>
          <a:p>
            <a:pPr algn="ctr" defTabSz="914400" fontAlgn="base">
              <a:spcBef>
                <a:spcPct val="0"/>
              </a:spcBef>
              <a:spcAft>
                <a:spcPct val="0"/>
              </a:spcAft>
            </a:pPr>
            <a:r>
              <a:rPr lang="el-GR" b="1" dirty="0">
                <a:solidFill>
                  <a:srgbClr val="003399"/>
                </a:solidFill>
                <a:latin typeface="Tahoma" panose="020B0604030504040204" pitchFamily="34" charset="0"/>
                <a:ea typeface="Tahoma" panose="020B0604030504040204" pitchFamily="34" charset="0"/>
                <a:cs typeface="Tahoma" panose="020B0604030504040204" pitchFamily="34" charset="0"/>
              </a:rPr>
              <a:t>Ειδική Γραμματεία ΕΤΠΑ &amp; ΤΣ </a:t>
            </a:r>
          </a:p>
          <a:p>
            <a:pPr algn="ctr" defTabSz="914400" fontAlgn="base">
              <a:spcBef>
                <a:spcPct val="0"/>
              </a:spcBef>
              <a:spcAft>
                <a:spcPct val="0"/>
              </a:spcAft>
            </a:pPr>
            <a:endParaRPr lang="el-GR" sz="12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r>
              <a:rPr lang="el-GR" sz="1400" b="1" dirty="0">
                <a:solidFill>
                  <a:srgbClr val="003399"/>
                </a:solidFill>
                <a:latin typeface="Tahoma" panose="020B0604030504040204" pitchFamily="34" charset="0"/>
                <a:ea typeface="Tahoma" panose="020B0604030504040204" pitchFamily="34" charset="0"/>
                <a:cs typeface="Tahoma" panose="020B0604030504040204" pitchFamily="34" charset="0"/>
              </a:rPr>
              <a:t>Επιχειρησιακό Πρόγραμμα</a:t>
            </a:r>
          </a:p>
          <a:p>
            <a:pPr algn="ctr" defTabSz="914400" fontAlgn="base">
              <a:spcBef>
                <a:spcPct val="0"/>
              </a:spcBef>
              <a:spcAft>
                <a:spcPct val="0"/>
              </a:spcAft>
            </a:pPr>
            <a:r>
              <a:rPr lang="el-GR" sz="1400" b="1" dirty="0">
                <a:solidFill>
                  <a:srgbClr val="C00000"/>
                </a:solidFill>
                <a:latin typeface="Tahoma" panose="020B0604030504040204" pitchFamily="34" charset="0"/>
                <a:ea typeface="Tahoma" panose="020B0604030504040204" pitchFamily="34" charset="0"/>
                <a:cs typeface="Tahoma" panose="020B0604030504040204" pitchFamily="34" charset="0"/>
              </a:rPr>
              <a:t>«Ανταγωνιστικότητα,</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l-GR" sz="1400" b="1" dirty="0">
                <a:solidFill>
                  <a:srgbClr val="C00000"/>
                </a:solidFill>
                <a:latin typeface="Tahoma" panose="020B0604030504040204" pitchFamily="34" charset="0"/>
                <a:ea typeface="Tahoma" panose="020B0604030504040204" pitchFamily="34" charset="0"/>
                <a:cs typeface="Tahoma" panose="020B0604030504040204" pitchFamily="34" charset="0"/>
              </a:rPr>
              <a:t>Επιχειρηματικότητα </a:t>
            </a:r>
          </a:p>
          <a:p>
            <a:pPr algn="ctr" defTabSz="914400" fontAlgn="base">
              <a:spcBef>
                <a:spcPct val="0"/>
              </a:spcBef>
              <a:spcAft>
                <a:spcPct val="0"/>
              </a:spcAft>
            </a:pP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&amp;</a:t>
            </a:r>
            <a:r>
              <a:rPr lang="el-GR" sz="1400" b="1" dirty="0">
                <a:solidFill>
                  <a:srgbClr val="C00000"/>
                </a:solidFill>
                <a:latin typeface="Tahoma" panose="020B0604030504040204" pitchFamily="34" charset="0"/>
                <a:ea typeface="Tahoma" panose="020B0604030504040204" pitchFamily="34" charset="0"/>
                <a:cs typeface="Tahoma" panose="020B0604030504040204" pitchFamily="34" charset="0"/>
              </a:rPr>
              <a:t> Καινοτομία»</a:t>
            </a:r>
            <a:endPar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r>
              <a:rPr lang="el-GR" sz="1600" b="1" dirty="0">
                <a:solidFill>
                  <a:srgbClr val="003399"/>
                </a:solidFill>
                <a:latin typeface="Tahoma" panose="020B0604030504040204" pitchFamily="34" charset="0"/>
                <a:ea typeface="Tahoma" panose="020B0604030504040204" pitchFamily="34" charset="0"/>
                <a:cs typeface="Tahoma" panose="020B0604030504040204" pitchFamily="34" charset="0"/>
              </a:rPr>
              <a:t>                 </a:t>
            </a:r>
          </a:p>
          <a:p>
            <a:pPr algn="ctr" defTabSz="914400" fontAlgn="base">
              <a:spcBef>
                <a:spcPct val="0"/>
              </a:spcBef>
              <a:spcAft>
                <a:spcPct val="0"/>
              </a:spcAft>
            </a:pPr>
            <a:r>
              <a:rPr lang="el-GR" sz="1400" i="1" dirty="0">
                <a:solidFill>
                  <a:srgbClr val="434342"/>
                </a:solidFill>
                <a:latin typeface="Verdana" panose="020B0604030504040204" pitchFamily="34" charset="0"/>
                <a:ea typeface="Verdana" panose="020B0604030504040204" pitchFamily="34" charset="0"/>
                <a:cs typeface="Verdana" panose="020B0604030504040204" pitchFamily="34" charset="0"/>
              </a:rPr>
              <a:t>Ευχαριστούμε για την προσοχή σας!</a:t>
            </a:r>
          </a:p>
          <a:p>
            <a:pPr algn="ctr" defTabSz="914400" fontAlgn="base">
              <a:spcBef>
                <a:spcPct val="0"/>
              </a:spcBef>
              <a:spcAft>
                <a:spcPct val="0"/>
              </a:spcAft>
            </a:pPr>
            <a:r>
              <a:rPr lang="el-GR" sz="1400" b="1" dirty="0">
                <a:solidFill>
                  <a:srgbClr val="003399"/>
                </a:solidFill>
                <a:latin typeface="Tahoma" panose="020B0604030504040204" pitchFamily="34" charset="0"/>
                <a:ea typeface="Tahoma" panose="020B0604030504040204" pitchFamily="34" charset="0"/>
                <a:cs typeface="Tahoma" panose="020B0604030504040204" pitchFamily="34" charset="0"/>
              </a:rPr>
              <a:t>                                                </a:t>
            </a:r>
            <a:endPar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endParaRPr lang="el-GR"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endParaRPr lang="el-GR"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endParaRPr lang="en-US" sz="1400" b="1" dirty="0">
              <a:solidFill>
                <a:srgbClr val="003399"/>
              </a:solidFill>
              <a:latin typeface="Tahoma" panose="020B0604030504040204" pitchFamily="34" charset="0"/>
              <a:ea typeface="Tahoma" panose="020B0604030504040204" pitchFamily="34" charset="0"/>
              <a:cs typeface="Tahoma" panose="020B0604030504040204" pitchFamily="34" charset="0"/>
            </a:endParaRPr>
          </a:p>
          <a:p>
            <a:pPr algn="ctr" defTabSz="914400" fontAlgn="base">
              <a:spcBef>
                <a:spcPct val="0"/>
              </a:spcBef>
              <a:spcAft>
                <a:spcPct val="0"/>
              </a:spcAft>
            </a:pPr>
            <a:endParaRPr lang="en-US" sz="1050" dirty="0">
              <a:solidFill>
                <a:srgbClr val="00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46314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l-GR" sz="2400" b="1" dirty="0">
                <a:solidFill>
                  <a:srgbClr val="5F5F5F"/>
                </a:solidFill>
                <a:latin typeface="Verdana" panose="020B0604030504040204" pitchFamily="34" charset="0"/>
                <a:ea typeface="Verdana" panose="020B0604030504040204" pitchFamily="34" charset="0"/>
              </a:rPr>
              <a:t>2. Προϋπολογισμός της Δράσης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499620"/>
            <a:ext cx="7886700" cy="4351338"/>
          </a:xfrm>
        </p:spPr>
        <p:txBody>
          <a:bodyPr anchor="t">
            <a:normAutofit/>
          </a:bodyPr>
          <a:lstStyle/>
          <a:p>
            <a:pPr marL="0" indent="0" algn="just">
              <a:lnSpc>
                <a:spcPct val="150000"/>
              </a:lnSpc>
              <a:buNone/>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Η συνολική Δημόσια Δαπάνη των δράσεων της παρούσας πρόσκλησης, ανέρχεται σε </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330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εκατ. €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και κατανέμεται ενδεικτικά σε</a:t>
            </a:r>
            <a:r>
              <a:rPr lang="el-GR" sz="16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2</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8</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0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εκατ. €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για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Μικρομεσαίες Επιχειρήσεις και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50</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εκατ. €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για Μεγάλες Επιχειρήσεις.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buNone/>
            </a:pPr>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buClr>
                <a:srgbClr val="383D6A"/>
              </a:buClr>
            </a:pPr>
            <a:r>
              <a:rPr lang="el-GR" sz="1600" dirty="0" smtClean="0">
                <a:solidFill>
                  <a:srgbClr val="5F5F5F"/>
                </a:solidFill>
                <a:latin typeface="Verdana" panose="020B0604030504040204" pitchFamily="34" charset="0"/>
                <a:ea typeface="Verdana" panose="020B0604030504040204" pitchFamily="34" charset="0"/>
                <a:cs typeface="Verdana" panose="020B0604030504040204" pitchFamily="34" charset="0"/>
              </a:rPr>
              <a:t>Το </a:t>
            </a: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ποσό αυτό δύναται να αυξηθεί ώστε να καλύψει το σύνολο των θετικά αξιολογημένων αιτήσεων χρηματοδότησης.</a:t>
            </a:r>
            <a:endParaRPr lang="en-US"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l-GR" sz="1600" dirty="0">
                <a:solidFill>
                  <a:srgbClr val="5F5F5F"/>
                </a:solidFill>
                <a:latin typeface="Verdana" panose="020B0604030504040204" pitchFamily="34" charset="0"/>
                <a:ea typeface="Verdana" panose="020B0604030504040204" pitchFamily="34" charset="0"/>
                <a:cs typeface="Verdana" panose="020B0604030504040204" pitchFamily="34" charset="0"/>
              </a:rPr>
              <a:t>Η Δράση συγχρηματοδοτείται από </a:t>
            </a:r>
            <a:r>
              <a:rPr lang="el-GR" sz="1600" dirty="0">
                <a:solidFill>
                  <a:srgbClr val="383D6A"/>
                </a:solidFill>
                <a:latin typeface="Verdana" panose="020B0604030504040204" pitchFamily="34" charset="0"/>
                <a:ea typeface="Verdana" panose="020B0604030504040204" pitchFamily="34" charset="0"/>
                <a:cs typeface="Verdana" panose="020B0604030504040204" pitchFamily="34" charset="0"/>
              </a:rPr>
              <a:t>το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Ευρωπαϊκό</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 </a:t>
            </a: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Ταμείο Περιφερειακής Ανάπτυξης (ΕΤΠΑ) &amp; εθνικούς πόρους</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a:t>
            </a:r>
            <a:endParaRPr lang="en-US" sz="1600" dirty="0">
              <a:solidFill>
                <a:srgbClr val="383D6A"/>
              </a:solidFill>
              <a:latin typeface="Verdana" panose="020B0604030504040204" pitchFamily="34" charset="0"/>
              <a:ea typeface="Verdana" panose="020B0604030504040204" pitchFamily="34" charset="0"/>
              <a:cs typeface="Verdana" panose="020B0604030504040204" pitchFamily="34" charset="0"/>
            </a:endParaRPr>
          </a:p>
          <a:p>
            <a:pPr algn="just"/>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36337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3. Θεσμικό Πλαίσιο</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539022"/>
            <a:ext cx="7886700" cy="4351338"/>
          </a:xfrm>
        </p:spPr>
        <p:txBody>
          <a:bodyPr>
            <a:normAutofit/>
          </a:bodyPr>
          <a:lstStyle/>
          <a:p>
            <a:endParaRPr lang="en-US" sz="15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Κανονισμός (ΕΕ) αριθ. 651/2014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της Επιτροπής της 17ης Ιουνίου 2014 (Γενικός Κανονισμός απαλλαγής, Παράρτημα I</a:t>
            </a:r>
            <a:r>
              <a:rPr lang="en-US"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I</a:t>
            </a:r>
            <a:r>
              <a:rPr lang="el-GR"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 της Πρόσκλησης). </a:t>
            </a: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20.3.2020 Πράξη Νομοθετικού Περιεχομένου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«Κατεπείγοντα μέτρα για την αντιμετώπιση των συνεπειών του κινδύνου διασποράς του </a:t>
            </a:r>
            <a:r>
              <a:rPr lang="el-GR" sz="1600"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κορωνοϊού</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COVID-19, τη στήριξη της κοινωνίας και της επιχειρηματικότητας και τη διασφάλιση της ομαλής λειτουργίας της αγοράς και της δημόσιας διοίκησης» ( Α΄68) που κυρώθηκε με το άρθρο 1 του ν. 4683/2020 (Α' 83)</a:t>
            </a:r>
          </a:p>
          <a:p>
            <a:pPr algn="just"/>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Κανονισμός (ΕΕ) αριθ. 1303/2013 </a:t>
            </a:r>
          </a:p>
          <a:p>
            <a:pPr algn="just"/>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Σύσταση 2003/361/ΕΚ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της Επιτροπής της 6ης Μαΐου 2003 Ορισμός πολύ μικρών, μικρών και μεσαίων επιχειρήσεων.</a:t>
            </a:r>
          </a:p>
          <a:p>
            <a:pPr algn="just"/>
            <a:endParaRPr lang="el-GR" sz="1500" b="1" dirty="0">
              <a:solidFill>
                <a:schemeClr val="tx1">
                  <a:lumMod val="65000"/>
                  <a:lumOff val="35000"/>
                </a:schemeClr>
              </a:solidFill>
              <a:latin typeface="Verdana" panose="020B0604030504040204" pitchFamily="34" charset="0"/>
              <a:ea typeface="Verdana" panose="020B0604030504040204" pitchFamily="34" charset="0"/>
              <a:cs typeface="Tahoma" panose="020B0604030504040204" pitchFamily="34" charset="0"/>
            </a:endParaRPr>
          </a:p>
          <a:p>
            <a:pPr marL="0" indent="0" algn="just">
              <a:buNone/>
            </a:pPr>
            <a:endParaRPr lang="en-US" dirty="0">
              <a:solidFill>
                <a:schemeClr val="tx1">
                  <a:lumMod val="65000"/>
                  <a:lumOff val="35000"/>
                </a:scheme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6939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4. Ποιους Αφορά η Δράση</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p:txBody>
          <a:bodyPr anchor="t">
            <a:normAutofit/>
          </a:bodyPr>
          <a:lstStyle/>
          <a:p>
            <a:pPr algn="just">
              <a:lnSpc>
                <a:spcPct val="100000"/>
              </a:lnSpc>
            </a:pP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pP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Επιχειρήσεις Εστίασης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εστιατόρια, μπαρ, καφέ, καντίνες κ.ο.κ ανεξάρτητα από τη νομική τους μορφή που έχουν ως κύριο κωδικό δραστηριότητας ή κωδικό δραστηριότητας με τα μεγαλύτερα έσοδα έναν από τους επιλέξιμους ΚΑΔ </a:t>
            </a:r>
          </a:p>
          <a:p>
            <a:pPr algn="just">
              <a:lnSpc>
                <a:spcPct val="100000"/>
              </a:lnSpc>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Μπορούν να συμμετέχουν και επιχειρήσεις που λειτουργούν υπό το καθεστώς </a:t>
            </a:r>
            <a:r>
              <a:rPr lang="el-GR" sz="1600"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δικαιόχρησης</a:t>
            </a:r>
            <a:r>
              <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(Franchise)</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 υπό προϋποθέσεις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endParaRPr lang="en-US" sz="3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1241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5</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Προϋποθέσεις συμμετοχής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526916"/>
            <a:ext cx="7886700" cy="4351338"/>
          </a:xfrm>
        </p:spPr>
        <p:txBody>
          <a:bodyPr>
            <a:noAutofit/>
          </a:bodyPr>
          <a:lstStyle/>
          <a:p>
            <a:pPr algn="just">
              <a:lnSpc>
                <a:spcPct val="15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έχουν κάνει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έναρξη εργασιών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μέχρι τις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31.12.2020</a:t>
            </a:r>
            <a:r>
              <a:rPr lang="el-GR" sz="1600" dirty="0">
                <a:solidFill>
                  <a:srgbClr val="383D6A"/>
                </a:solidFill>
                <a:latin typeface="Verdana" panose="020B0604030504040204" pitchFamily="34" charset="0"/>
                <a:ea typeface="Verdana" panose="020B0604030504040204" pitchFamily="34" charset="0"/>
                <a:cs typeface="Times New Roman" panose="02020603050405020304" pitchFamily="18" charset="0"/>
              </a:rPr>
              <a:t>.</a:t>
            </a:r>
            <a:endParaRPr lang="en-US" sz="1600" dirty="0">
              <a:solidFill>
                <a:srgbClr val="383D6A"/>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έχουν ως κύριο κωδικό δραστηριότητας ή κωδικό δραστηριότητας με τα μεγαλύτερα έσοδα έναν από τους επιλέξιμους ΚΑΔ του Κεφαλαίου 6: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ΕΠΙΛΕΞΙΜΟΙ ΤΟΜΕΙΣ ΔΡΑΣΤΗΡΙΟΤΗΤΑΣ</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a:t>
            </a:r>
            <a:r>
              <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a:t>
            </a: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υποβάλουν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μία</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επενδυτική πρόταση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ανά Α.Φ.Μ</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a:t>
            </a:r>
            <a:r>
              <a:rPr lang="el-GR" sz="1600" dirty="0">
                <a:solidFill>
                  <a:srgbClr val="5F5F5F"/>
                </a:solidFill>
                <a:latin typeface="Verdana" panose="020B0604030504040204" pitchFamily="34" charset="0"/>
                <a:ea typeface="Verdana" panose="020B0604030504040204" pitchFamily="34" charset="0"/>
              </a:rPr>
              <a:t> </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παρουσιάζουν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μείωση του κύκλου εργασιών τους για το έτος 2020 ποσοστού 30%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τουλάχιστον σε σχέση με τον κύκλο εργασιών του 2019. (ισχύει ειδική φόρμουλα για τις επιχειρήσεις που έχουν ανοίξει το 2020)</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τηρούν απλογραφικά ή διπλογραφικά βιβλία του ν. 4308/2014</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είναι υπόχρεες υποβολής Δηλώσεων ΦΠΑ</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pPr>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8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3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25428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5</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Προϋποθέσεις συμμετοχής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575459"/>
            <a:ext cx="7886700" cy="4351338"/>
          </a:xfrm>
        </p:spPr>
        <p:txBody>
          <a:bodyPr>
            <a:normAutofit/>
          </a:bodyPr>
          <a:lstStyle/>
          <a:p>
            <a:pPr algn="just">
              <a:lnSpc>
                <a:spcPct val="12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a:t>
            </a:r>
            <a:r>
              <a:rPr lang="el-GR"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μη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συντρέχουν λόγοι αποκλεισμού της παραγράφου 1 του άρθρου 40 του ν. 4488/2017 (Α΄137).</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2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μην είναι επιχειρήσεις που αντιμετωπίζουν δυσχέρειες σύμφωνα με τους ενωσιακούς κανόνες.</a:t>
            </a:r>
          </a:p>
          <a:p>
            <a:pPr algn="just">
              <a:lnSpc>
                <a:spcPct val="12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μην εκκρεμεί σε βάρος τους εντολή ανάκτησης προηγούμενης παράνομης και ασύμβατης κρατικής ενίσχυσης βάση απόφασης ΕΕ ή ΔΕΕ.</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20000"/>
              </a:lnSpc>
              <a:buClr>
                <a:srgbClr val="383D6A"/>
              </a:buClr>
              <a:buFont typeface="Wingdings" panose="05000000000000000000" pitchFamily="2" charset="2"/>
              <a:buChar char="q"/>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λειτουργούν νομίμως στους χώρους για τους οποίους θα αιτηθούν ενίσχυση.</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20000"/>
              </a:lnSpc>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20000"/>
              </a:lnSpc>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pPr>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6294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5</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Προϋποθέσεις συμμετοχής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465401"/>
            <a:ext cx="7886700" cy="4341621"/>
          </a:xfrm>
        </p:spPr>
        <p:txBody>
          <a:bodyPr>
            <a:noAutofit/>
          </a:bodyPr>
          <a:lstStyle/>
          <a:p>
            <a:pPr marL="0" indent="0" algn="just">
              <a:lnSpc>
                <a:spcPct val="150000"/>
              </a:lnSpc>
              <a:buNone/>
            </a:pPr>
            <a:r>
              <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rPr>
              <a:t>Επισημάνσεις</a:t>
            </a:r>
            <a:r>
              <a:rPr lang="en-US" sz="1600" b="1" dirty="0">
                <a:solidFill>
                  <a:srgbClr val="383D6A"/>
                </a:solidFill>
                <a:latin typeface="Verdana" panose="020B0604030504040204" pitchFamily="34" charset="0"/>
                <a:ea typeface="Verdana" panose="020B0604030504040204" pitchFamily="34" charset="0"/>
                <a:cs typeface="Verdana" panose="020B0604030504040204" pitchFamily="34" charset="0"/>
              </a:rPr>
              <a:t>:</a:t>
            </a:r>
            <a:endParaRPr lang="el-GR" sz="1600" b="1" dirty="0">
              <a:solidFill>
                <a:srgbClr val="383D6A"/>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buClr>
                <a:srgbClr val="383D6A"/>
              </a:buClr>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Οι επιχειρήσεις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με έναρξη εργασιών πριν την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01.01.2020</a:t>
            </a:r>
            <a:r>
              <a:rPr lang="en-US"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έχουν τα μεγαλύτερα έσοδα σε έναν από τους επιλέξιμους ΚΑΔ. Οι επιχειρήσεις με έναρξη εργασιών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εντός του 2020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να έχουν επιλέξιμο κύριο ΚΑΔ δραστηριότητας.</a:t>
            </a: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228600" marR="0" lvl="0" indent="-228600" algn="just" defTabSz="914400" rtl="0" eaLnBrk="1" fontAlgn="auto" latinLnBrk="0" hangingPunct="1">
              <a:lnSpc>
                <a:spcPct val="150000"/>
              </a:lnSpc>
              <a:spcBef>
                <a:spcPts val="1000"/>
              </a:spcBef>
              <a:spcAft>
                <a:spcPts val="0"/>
              </a:spcAft>
              <a:buClr>
                <a:srgbClr val="383D6A"/>
              </a:buClr>
              <a:buSzTx/>
              <a:buFont typeface="Arial" panose="020B0604020202020204" pitchFamily="34" charset="0"/>
              <a:buChar char="•"/>
              <a:tabLst/>
              <a:defRPr/>
            </a:pPr>
            <a:r>
              <a:rPr kumimoji="0" lang="el-GR" sz="1600" b="0" i="0" u="none" strike="noStrike" kern="1200" cap="none" spc="0" normalizeH="0" baseline="0" noProof="0" dirty="0">
                <a:ln>
                  <a:noFill/>
                </a:ln>
                <a:solidFill>
                  <a:srgbClr val="5F5F5F"/>
                </a:solidFill>
                <a:effectLst/>
                <a:uLnTx/>
                <a:uFillTx/>
                <a:latin typeface="Verdana" panose="020B0604030504040204" pitchFamily="34" charset="0"/>
                <a:ea typeface="Verdana" panose="020B0604030504040204" pitchFamily="34" charset="0"/>
                <a:cs typeface="Times New Roman" panose="02020603050405020304" pitchFamily="18" charset="0"/>
              </a:rPr>
              <a:t>Εφόσον δραστηριοποιούνται στη μεταποίηση και την εμπορία γεωργικών προϊόντων, </a:t>
            </a:r>
            <a:r>
              <a:rPr kumimoji="0" lang="el-GR" sz="1600" b="1" i="0" u="none" strike="noStrike" kern="1200" cap="none" spc="0" normalizeH="0" baseline="0" noProof="0" dirty="0">
                <a:ln>
                  <a:noFill/>
                </a:ln>
                <a:solidFill>
                  <a:srgbClr val="5F5F5F"/>
                </a:solidFill>
                <a:effectLst/>
                <a:uLnTx/>
                <a:uFillTx/>
                <a:latin typeface="Verdana" panose="020B0604030504040204" pitchFamily="34" charset="0"/>
                <a:ea typeface="Verdana" panose="020B0604030504040204" pitchFamily="34" charset="0"/>
                <a:cs typeface="Times New Roman" panose="02020603050405020304" pitchFamily="18" charset="0"/>
              </a:rPr>
              <a:t>να δεσμευτούν για τη μη </a:t>
            </a:r>
            <a:r>
              <a:rPr kumimoji="0" lang="el-GR" sz="1600" b="1" i="0" u="none" strike="noStrike" kern="1200" cap="none" spc="0" normalizeH="0" baseline="0" noProof="0" dirty="0" err="1">
                <a:ln>
                  <a:noFill/>
                </a:ln>
                <a:solidFill>
                  <a:srgbClr val="5F5F5F"/>
                </a:solidFill>
                <a:effectLst/>
                <a:uLnTx/>
                <a:uFillTx/>
                <a:latin typeface="Verdana" panose="020B0604030504040204" pitchFamily="34" charset="0"/>
                <a:ea typeface="Verdana" panose="020B0604030504040204" pitchFamily="34" charset="0"/>
                <a:cs typeface="Times New Roman" panose="02020603050405020304" pitchFamily="18" charset="0"/>
              </a:rPr>
              <a:t>μετακύλιση</a:t>
            </a:r>
            <a:r>
              <a:rPr kumimoji="0" lang="el-GR" sz="1600" b="1" i="0" u="none" strike="noStrike" kern="1200" cap="none" spc="0" normalizeH="0" baseline="0" noProof="0" dirty="0">
                <a:ln>
                  <a:noFill/>
                </a:ln>
                <a:solidFill>
                  <a:srgbClr val="5F5F5F"/>
                </a:solidFill>
                <a:effectLst/>
                <a:uLnTx/>
                <a:uFillTx/>
                <a:latin typeface="Verdana" panose="020B0604030504040204" pitchFamily="34" charset="0"/>
                <a:ea typeface="Verdana" panose="020B0604030504040204" pitchFamily="34" charset="0"/>
                <a:cs typeface="Times New Roman" panose="02020603050405020304" pitchFamily="18" charset="0"/>
              </a:rPr>
              <a:t> της λαμβανόμενης ενίσχυσης </a:t>
            </a:r>
            <a:r>
              <a:rPr lang="el-GR" sz="1600" dirty="0" smtClean="0">
                <a:solidFill>
                  <a:srgbClr val="5F5F5F"/>
                </a:solidFill>
                <a:latin typeface="Verdana" panose="020B0604030504040204" pitchFamily="34" charset="0"/>
                <a:ea typeface="Verdana" panose="020B0604030504040204" pitchFamily="34" charset="0"/>
                <a:cs typeface="Times New Roman" panose="02020603050405020304" pitchFamily="18" charset="0"/>
              </a:rPr>
              <a:t>στην πρωτογενή παραγωγή.</a:t>
            </a:r>
            <a:endParaRPr kumimoji="0" lang="el-GR" sz="1600" b="0" i="0" u="none" kern="1200" cap="none" spc="0" normalizeH="0" baseline="0" noProof="0" dirty="0">
              <a:ln>
                <a:noFill/>
              </a:ln>
              <a:solidFill>
                <a:srgbClr val="5F5F5F"/>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50000"/>
              </a:lnSpc>
              <a:buNone/>
            </a:pPr>
            <a:endParaRPr lang="en-US" sz="1600" b="1" dirty="0">
              <a:solidFill>
                <a:srgbClr val="EF4036"/>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endParaRPr lang="en-US" sz="16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466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C91AE-E4B5-44AA-96EF-44299841FE68}"/>
              </a:ext>
            </a:extLst>
          </p:cNvPr>
          <p:cNvSpPr>
            <a:spLocks noGrp="1"/>
          </p:cNvSpPr>
          <p:nvPr>
            <p:ph type="title"/>
          </p:nvPr>
        </p:nvSpPr>
        <p:spPr/>
        <p:txBody>
          <a:bodyPr>
            <a:normAutofit/>
          </a:bodyPr>
          <a:lstStyle/>
          <a:p>
            <a:r>
              <a:rPr lang="en-US" sz="2400" b="1" dirty="0">
                <a:solidFill>
                  <a:srgbClr val="5F5F5F"/>
                </a:solidFill>
                <a:latin typeface="Verdana" panose="020B0604030504040204" pitchFamily="34" charset="0"/>
                <a:ea typeface="Verdana" panose="020B0604030504040204" pitchFamily="34" charset="0"/>
                <a:cs typeface="Verdana" panose="020B0604030504040204" pitchFamily="34" charset="0"/>
              </a:rPr>
              <a:t>5</a:t>
            </a:r>
            <a:r>
              <a:rPr lang="el-GR" sz="2400" b="1" dirty="0">
                <a:solidFill>
                  <a:srgbClr val="5F5F5F"/>
                </a:solidFill>
                <a:latin typeface="Verdana" panose="020B0604030504040204" pitchFamily="34" charset="0"/>
                <a:ea typeface="Verdana" panose="020B0604030504040204" pitchFamily="34" charset="0"/>
                <a:cs typeface="Verdana" panose="020B0604030504040204" pitchFamily="34" charset="0"/>
              </a:rPr>
              <a:t>. Προϋποθέσεις συμμετοχής</a:t>
            </a:r>
            <a:endParaRPr lang="en-US" sz="2400" b="1" dirty="0">
              <a:solidFill>
                <a:srgbClr val="5F5F5F"/>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0E39D02F-FD7E-4042-89D4-EBFC69FD6512}"/>
              </a:ext>
            </a:extLst>
          </p:cNvPr>
          <p:cNvSpPr>
            <a:spLocks noGrp="1"/>
          </p:cNvSpPr>
          <p:nvPr>
            <p:ph idx="1"/>
          </p:nvPr>
        </p:nvSpPr>
        <p:spPr>
          <a:xfrm>
            <a:off x="628650" y="1471044"/>
            <a:ext cx="7886700" cy="4042779"/>
          </a:xfrm>
        </p:spPr>
        <p:txBody>
          <a:bodyPr>
            <a:noAutofit/>
          </a:bodyPr>
          <a:lstStyle/>
          <a:p>
            <a:pPr marL="0" indent="0" algn="just">
              <a:lnSpc>
                <a:spcPct val="100000"/>
              </a:lnSpc>
              <a:buNone/>
            </a:pPr>
            <a:r>
              <a:rPr lang="el-GR" sz="1800" b="1" dirty="0">
                <a:solidFill>
                  <a:srgbClr val="383D6A"/>
                </a:solidFill>
                <a:latin typeface="Verdana" panose="020B0604030504040204" pitchFamily="34" charset="0"/>
                <a:ea typeface="Verdana" panose="020B0604030504040204" pitchFamily="34" charset="0"/>
                <a:cs typeface="Verdana" panose="020B0604030504040204" pitchFamily="34" charset="0"/>
              </a:rPr>
              <a:t>Επισημάνσεις</a:t>
            </a:r>
            <a:r>
              <a:rPr lang="en-US" sz="1800" b="1" dirty="0">
                <a:solidFill>
                  <a:srgbClr val="383D6A"/>
                </a:solidFill>
                <a:latin typeface="Verdana" panose="020B0604030504040204" pitchFamily="34" charset="0"/>
                <a:ea typeface="Verdana" panose="020B0604030504040204" pitchFamily="34" charset="0"/>
                <a:cs typeface="Verdana" panose="020B0604030504040204" pitchFamily="34" charset="0"/>
              </a:rPr>
              <a:t>:</a:t>
            </a:r>
            <a:endParaRPr lang="el-GR" sz="1800" b="1" dirty="0">
              <a:solidFill>
                <a:srgbClr val="383D6A"/>
              </a:solidFill>
              <a:latin typeface="Verdana" panose="020B0604030504040204" pitchFamily="34" charset="0"/>
              <a:ea typeface="Verdana" panose="020B0604030504040204" pitchFamily="34" charset="0"/>
              <a:cs typeface="Verdana" panose="020B0604030504040204" pitchFamily="34" charset="0"/>
            </a:endParaRPr>
          </a:p>
          <a:p>
            <a:pPr algn="just">
              <a:lnSpc>
                <a:spcPct val="100000"/>
              </a:lnSpc>
              <a:spcBef>
                <a:spcPts val="450"/>
              </a:spcBef>
              <a:spcAft>
                <a:spcPts val="450"/>
              </a:spcAft>
              <a:buClr>
                <a:schemeClr val="bg1"/>
              </a:buClr>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Μπορούν να χορηγηθούν ενισχύσεις και σε πολύ μικρές ή μικρές επιχειρήσεις που ήταν ήδη προβληματικές στις 31 Δεκεμβρίου 2019, υπό την προϋπόθεση ότι δεν υπάγονται σε συλλογική διαδικασία αφερεγγυότητας βάσει του εθνικού δικαίου και δεν έχουν λάβει ενίσχυση διάσωσης.</a:t>
            </a:r>
          </a:p>
          <a:p>
            <a:pPr algn="just">
              <a:lnSpc>
                <a:spcPct val="100000"/>
              </a:lnSpc>
              <a:spcAft>
                <a:spcPts val="600"/>
              </a:spcAft>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Το συνολικό ποσό της δημόσιας χρηματοδότησης που θα λάβει η λήπτρια επιχείρηση από τη συγκεκριμένη δράση, </a:t>
            </a:r>
            <a:r>
              <a:rPr lang="el-GR" sz="1600" dirty="0" err="1">
                <a:solidFill>
                  <a:srgbClr val="5F5F5F"/>
                </a:solidFill>
                <a:latin typeface="Verdana" panose="020B0604030504040204" pitchFamily="34" charset="0"/>
                <a:ea typeface="Verdana" panose="020B0604030504040204" pitchFamily="34" charset="0"/>
                <a:cs typeface="Times New Roman" panose="02020603050405020304" pitchFamily="18" charset="0"/>
              </a:rPr>
              <a:t>συναθροιζόμενο</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με κάθε άλλη ενίσχυση που θα έχει λάβει δεν υπερβαίνει το συνολικό ανώτατο όριο </a:t>
            </a:r>
            <a:r>
              <a:rPr lang="el-GR" sz="1600" b="1" dirty="0">
                <a:solidFill>
                  <a:srgbClr val="5F5F5F"/>
                </a:solidFill>
                <a:latin typeface="Verdana" panose="020B0604030504040204" pitchFamily="34" charset="0"/>
                <a:ea typeface="Verdana" panose="020B0604030504040204" pitchFamily="34" charset="0"/>
                <a:cs typeface="Times New Roman" panose="02020603050405020304" pitchFamily="18" charset="0"/>
              </a:rPr>
              <a:t>των </a:t>
            </a:r>
            <a:r>
              <a:rPr lang="el-GR" sz="1600" b="1" dirty="0">
                <a:solidFill>
                  <a:srgbClr val="383D6A"/>
                </a:solidFill>
                <a:latin typeface="Verdana" panose="020B0604030504040204" pitchFamily="34" charset="0"/>
                <a:ea typeface="Verdana" panose="020B0604030504040204" pitchFamily="34" charset="0"/>
                <a:cs typeface="Times New Roman" panose="02020603050405020304" pitchFamily="18" charset="0"/>
              </a:rPr>
              <a:t>1.800.000 €</a:t>
            </a:r>
            <a:r>
              <a:rPr lang="el-GR" sz="1600" dirty="0">
                <a:solidFill>
                  <a:srgbClr val="383D6A"/>
                </a:solidFill>
                <a:latin typeface="Verdana" panose="020B0604030504040204" pitchFamily="34" charset="0"/>
                <a:ea typeface="Verdana" panose="020B0604030504040204" pitchFamily="34" charset="0"/>
                <a:cs typeface="Times New Roman" panose="02020603050405020304" pitchFamily="18" charset="0"/>
              </a:rPr>
              <a:t>.  </a:t>
            </a:r>
          </a:p>
          <a:p>
            <a:pPr algn="just">
              <a:lnSpc>
                <a:spcPct val="100000"/>
              </a:lnSpc>
              <a:spcAft>
                <a:spcPts val="600"/>
              </a:spcAft>
            </a:pPr>
            <a:r>
              <a:rPr lang="el-GR" sz="1600" b="1" dirty="0">
                <a:solidFill>
                  <a:srgbClr val="5F5F5F"/>
                </a:solidFill>
                <a:latin typeface="Verdana" panose="020B0604030504040204" pitchFamily="34" charset="0"/>
                <a:ea typeface="Verdana" panose="020B0604030504040204" pitchFamily="34" charset="0"/>
              </a:rPr>
              <a:t>Δεν έχουν δικαίωμα υποβολής: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Οι χρηματοπιστωτικοί οργανισμοί, τα νομικά πρόσωπα δημοσίου δικαίου</a:t>
            </a:r>
            <a:r>
              <a:rPr lang="en-US"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t>
            </a: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και οι εξωχώριες εταιρείες.</a:t>
            </a:r>
          </a:p>
          <a:p>
            <a:pPr algn="just">
              <a:lnSpc>
                <a:spcPct val="100000"/>
              </a:lnSpc>
              <a:spcAft>
                <a:spcPts val="600"/>
              </a:spcAft>
            </a:pPr>
            <a: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t/>
            </a:r>
            <a:br>
              <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rPr>
            </a:br>
            <a:endParaRPr lang="el-GR" sz="16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l-GR"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l-GR"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Bef>
                <a:spcPts val="450"/>
              </a:spcBef>
              <a:spcAft>
                <a:spcPts val="450"/>
              </a:spcAft>
              <a:buClr>
                <a:schemeClr val="bg1"/>
              </a:buClr>
            </a:pPr>
            <a:endParaRPr lang="en-US"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buNone/>
            </a:pPr>
            <a:endParaRPr lang="en-US" sz="1800" dirty="0">
              <a:solidFill>
                <a:srgbClr val="5F5F5F"/>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en-US" sz="2000" dirty="0">
              <a:solidFill>
                <a:srgbClr val="5F5F5F"/>
              </a:solidFill>
              <a:latin typeface="Verdana" panose="020B0604030504040204" pitchFamily="34" charset="0"/>
              <a:ea typeface="Verdana" panose="020B0604030504040204" pitchFamily="34" charset="0"/>
              <a:cs typeface="Verdana" panose="020B0604030504040204" pitchFamily="34" charset="0"/>
            </a:endParaRPr>
          </a:p>
          <a:p>
            <a:pPr marL="0" indent="0" algn="just">
              <a:lnSpc>
                <a:spcPct val="100000"/>
              </a:lnSpc>
              <a:buNone/>
            </a:pPr>
            <a:endParaRPr lang="en-US" sz="4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214211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538</TotalTime>
  <Words>2370</Words>
  <Application>Microsoft Office PowerPoint</Application>
  <PresentationFormat>On-screen Show (4:3)</PresentationFormat>
  <Paragraphs>301</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PF Traffic</vt:lpstr>
      <vt:lpstr>Tahoma</vt:lpstr>
      <vt:lpstr>Times New Roman</vt:lpstr>
      <vt:lpstr>Verdana</vt:lpstr>
      <vt:lpstr>Wingdings</vt:lpstr>
      <vt:lpstr>Office Theme</vt:lpstr>
      <vt:lpstr>PowerPoint Presentation</vt:lpstr>
      <vt:lpstr>1. Σκοπός και Στόχος της Δράσης</vt:lpstr>
      <vt:lpstr>2. Προϋπολογισμός της Δράσης</vt:lpstr>
      <vt:lpstr>3. Θεσμικό Πλαίσιο</vt:lpstr>
      <vt:lpstr>4. Ποιους Αφορά η Δράση</vt:lpstr>
      <vt:lpstr>5. Προϋποθέσεις συμμετοχής</vt:lpstr>
      <vt:lpstr>5. Προϋποθέσεις συμμετοχής</vt:lpstr>
      <vt:lpstr>5. Προϋποθέσεις συμμετοχής</vt:lpstr>
      <vt:lpstr>5. Προϋποθέσεις συμμετοχής</vt:lpstr>
      <vt:lpstr>5. Προϋποθέσεις συμμετοχής</vt:lpstr>
      <vt:lpstr>6. Χρηματοδοτικό σχήμα - Επιδότηση </vt:lpstr>
      <vt:lpstr>7. Επιλέξιμοι Τομείς Δραστηριότητας  </vt:lpstr>
      <vt:lpstr>8. Επιλέξιμες Δαπάνες         </vt:lpstr>
      <vt:lpstr>9. Χρονοδιάγραμμα Υλοποίησης          </vt:lpstr>
      <vt:lpstr>10. Υλοποίηση - Δαπάνες         </vt:lpstr>
      <vt:lpstr>11. Υποβολή αίτησης χρηματοδότησης     </vt:lpstr>
      <vt:lpstr>12. Χρονοδιάγραμμα Δράσης   </vt:lpstr>
      <vt:lpstr>13. Αξιολόγηση Αιτήσεων Χρηματοδότησης </vt:lpstr>
      <vt:lpstr>14. Αξιολόγηση Αιτήσεων Χρηματοδότησης </vt:lpstr>
      <vt:lpstr>15. Επαλήθευση – Πιστοποίηση </vt:lpstr>
      <vt:lpstr>16. Καταβολή Επιχορήγησης</vt:lpstr>
      <vt:lpstr>17. Υποχρεώσεις ληπτών ενίσχυσης</vt:lpstr>
      <vt:lpstr>17. Υποχρεώσεις Ληπτών Ενίσχυσης </vt:lpstr>
      <vt:lpstr>17. Υποχρεώσεις ληπτών ενίσχυσης</vt:lpstr>
      <vt:lpstr>17. Υποχρεώσεις ληπτών ενίσχυσης</vt:lpstr>
      <vt:lpstr>18. Υποχρεώσεις Δημοσιότητας</vt:lpstr>
      <vt:lpstr>19. Πληροφόρηση </vt:lpstr>
      <vt:lpstr>20. Πληροφορίες για το κοινό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Σκοπός και Στόχος της Δράσης</dc:title>
  <dc:creator>Konstantina Anthi</dc:creator>
  <cp:lastModifiedBy>ΚΑΤΣΕΛΟΣ ΣΩΤΗΡΗΣ</cp:lastModifiedBy>
  <cp:revision>132</cp:revision>
  <dcterms:created xsi:type="dcterms:W3CDTF">2021-04-17T15:36:44Z</dcterms:created>
  <dcterms:modified xsi:type="dcterms:W3CDTF">2021-05-24T08:34:01Z</dcterms:modified>
</cp:coreProperties>
</file>